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8.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19.xml" ContentType="application/vnd.openxmlformats-officedocument.presentationml.notesSlide+xml"/>
  <Override PartName="/ppt/ink/ink9.xml" ContentType="application/inkml+xml"/>
  <Override PartName="/ppt/notesSlides/notesSlide20.xml" ContentType="application/vnd.openxmlformats-officedocument.presentationml.notesSlide+xml"/>
  <Override PartName="/ppt/ink/ink10.xml" ContentType="application/inkml+xml"/>
  <Override PartName="/ppt/notesSlides/notesSlide21.xml" ContentType="application/vnd.openxmlformats-officedocument.presentationml.notesSlide+xml"/>
  <Override PartName="/ppt/ink/ink11.xml" ContentType="application/inkml+xml"/>
  <Override PartName="/ppt/notesSlides/notesSlide22.xml" ContentType="application/vnd.openxmlformats-officedocument.presentationml.notesSlide+xml"/>
  <Override PartName="/ppt/ink/ink1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92"/>
  </p:notesMasterIdLst>
  <p:handoutMasterIdLst>
    <p:handoutMasterId r:id="rId193"/>
  </p:handoutMasterIdLst>
  <p:sldIdLst>
    <p:sldId id="681" r:id="rId2"/>
    <p:sldId id="1103" r:id="rId3"/>
    <p:sldId id="1118" r:id="rId4"/>
    <p:sldId id="1119" r:id="rId5"/>
    <p:sldId id="1120" r:id="rId6"/>
    <p:sldId id="1122" r:id="rId7"/>
    <p:sldId id="1121" r:id="rId8"/>
    <p:sldId id="1123" r:id="rId9"/>
    <p:sldId id="1124" r:id="rId10"/>
    <p:sldId id="1125" r:id="rId11"/>
    <p:sldId id="1126" r:id="rId12"/>
    <p:sldId id="1128" r:id="rId13"/>
    <p:sldId id="1104" r:id="rId14"/>
    <p:sldId id="1108" r:id="rId15"/>
    <p:sldId id="1107" r:id="rId16"/>
    <p:sldId id="926" r:id="rId17"/>
    <p:sldId id="869" r:id="rId18"/>
    <p:sldId id="911" r:id="rId19"/>
    <p:sldId id="915" r:id="rId20"/>
    <p:sldId id="865" r:id="rId21"/>
    <p:sldId id="912" r:id="rId22"/>
    <p:sldId id="913" r:id="rId23"/>
    <p:sldId id="914" r:id="rId24"/>
    <p:sldId id="1109" r:id="rId25"/>
    <p:sldId id="1110" r:id="rId26"/>
    <p:sldId id="797" r:id="rId27"/>
    <p:sldId id="798" r:id="rId28"/>
    <p:sldId id="799" r:id="rId29"/>
    <p:sldId id="800" r:id="rId30"/>
    <p:sldId id="801" r:id="rId31"/>
    <p:sldId id="802" r:id="rId32"/>
    <p:sldId id="1111" r:id="rId33"/>
    <p:sldId id="1112" r:id="rId34"/>
    <p:sldId id="1113" r:id="rId35"/>
    <p:sldId id="1114" r:id="rId36"/>
    <p:sldId id="1115" r:id="rId37"/>
    <p:sldId id="1116" r:id="rId38"/>
    <p:sldId id="1117" r:id="rId39"/>
    <p:sldId id="1105" r:id="rId40"/>
    <p:sldId id="1127" r:id="rId41"/>
    <p:sldId id="864" r:id="rId42"/>
    <p:sldId id="1102" r:id="rId43"/>
    <p:sldId id="866" r:id="rId44"/>
    <p:sldId id="916" r:id="rId45"/>
    <p:sldId id="868" r:id="rId46"/>
    <p:sldId id="871" r:id="rId47"/>
    <p:sldId id="872" r:id="rId48"/>
    <p:sldId id="873" r:id="rId49"/>
    <p:sldId id="874" r:id="rId50"/>
    <p:sldId id="875" r:id="rId51"/>
    <p:sldId id="920" r:id="rId52"/>
    <p:sldId id="921" r:id="rId53"/>
    <p:sldId id="922" r:id="rId54"/>
    <p:sldId id="923" r:id="rId55"/>
    <p:sldId id="924" r:id="rId56"/>
    <p:sldId id="927" r:id="rId57"/>
    <p:sldId id="928" r:id="rId58"/>
    <p:sldId id="919" r:id="rId59"/>
    <p:sldId id="917" r:id="rId60"/>
    <p:sldId id="918" r:id="rId61"/>
    <p:sldId id="876" r:id="rId62"/>
    <p:sldId id="987" r:id="rId63"/>
    <p:sldId id="877" r:id="rId64"/>
    <p:sldId id="878" r:id="rId65"/>
    <p:sldId id="879" r:id="rId66"/>
    <p:sldId id="880" r:id="rId67"/>
    <p:sldId id="984" r:id="rId68"/>
    <p:sldId id="988" r:id="rId69"/>
    <p:sldId id="881" r:id="rId70"/>
    <p:sldId id="891" r:id="rId71"/>
    <p:sldId id="892" r:id="rId72"/>
    <p:sldId id="893" r:id="rId73"/>
    <p:sldId id="895" r:id="rId74"/>
    <p:sldId id="985" r:id="rId75"/>
    <p:sldId id="896" r:id="rId76"/>
    <p:sldId id="986" r:id="rId77"/>
    <p:sldId id="897" r:id="rId78"/>
    <p:sldId id="898" r:id="rId79"/>
    <p:sldId id="989" r:id="rId80"/>
    <p:sldId id="887" r:id="rId81"/>
    <p:sldId id="888" r:id="rId82"/>
    <p:sldId id="882" r:id="rId83"/>
    <p:sldId id="883" r:id="rId84"/>
    <p:sldId id="884" r:id="rId85"/>
    <p:sldId id="885" r:id="rId86"/>
    <p:sldId id="886" r:id="rId87"/>
    <p:sldId id="890" r:id="rId88"/>
    <p:sldId id="990" r:id="rId89"/>
    <p:sldId id="899" r:id="rId90"/>
    <p:sldId id="900" r:id="rId91"/>
    <p:sldId id="901" r:id="rId92"/>
    <p:sldId id="902" r:id="rId93"/>
    <p:sldId id="903" r:id="rId94"/>
    <p:sldId id="904" r:id="rId95"/>
    <p:sldId id="905" r:id="rId96"/>
    <p:sldId id="906" r:id="rId97"/>
    <p:sldId id="929" r:id="rId98"/>
    <p:sldId id="930" r:id="rId99"/>
    <p:sldId id="907" r:id="rId100"/>
    <p:sldId id="908" r:id="rId101"/>
    <p:sldId id="750" r:id="rId102"/>
    <p:sldId id="838" r:id="rId103"/>
    <p:sldId id="841" r:id="rId104"/>
    <p:sldId id="839" r:id="rId105"/>
    <p:sldId id="751" r:id="rId106"/>
    <p:sldId id="829" r:id="rId107"/>
    <p:sldId id="830" r:id="rId108"/>
    <p:sldId id="831" r:id="rId109"/>
    <p:sldId id="836" r:id="rId110"/>
    <p:sldId id="832" r:id="rId111"/>
    <p:sldId id="833" r:id="rId112"/>
    <p:sldId id="834" r:id="rId113"/>
    <p:sldId id="835" r:id="rId114"/>
    <p:sldId id="837" r:id="rId115"/>
    <p:sldId id="840" r:id="rId116"/>
    <p:sldId id="842" r:id="rId117"/>
    <p:sldId id="843" r:id="rId118"/>
    <p:sldId id="844" r:id="rId119"/>
    <p:sldId id="845" r:id="rId120"/>
    <p:sldId id="846" r:id="rId121"/>
    <p:sldId id="847" r:id="rId122"/>
    <p:sldId id="848" r:id="rId123"/>
    <p:sldId id="849" r:id="rId124"/>
    <p:sldId id="850" r:id="rId125"/>
    <p:sldId id="851" r:id="rId126"/>
    <p:sldId id="852" r:id="rId127"/>
    <p:sldId id="853" r:id="rId128"/>
    <p:sldId id="854" r:id="rId129"/>
    <p:sldId id="855" r:id="rId130"/>
    <p:sldId id="856" r:id="rId131"/>
    <p:sldId id="857" r:id="rId132"/>
    <p:sldId id="858" r:id="rId133"/>
    <p:sldId id="859" r:id="rId134"/>
    <p:sldId id="860" r:id="rId135"/>
    <p:sldId id="861" r:id="rId136"/>
    <p:sldId id="931" r:id="rId137"/>
    <p:sldId id="932" r:id="rId138"/>
    <p:sldId id="955" r:id="rId139"/>
    <p:sldId id="933" r:id="rId140"/>
    <p:sldId id="934" r:id="rId141"/>
    <p:sldId id="935" r:id="rId142"/>
    <p:sldId id="949" r:id="rId143"/>
    <p:sldId id="948" r:id="rId144"/>
    <p:sldId id="950" r:id="rId145"/>
    <p:sldId id="979" r:id="rId146"/>
    <p:sldId id="980" r:id="rId147"/>
    <p:sldId id="981" r:id="rId148"/>
    <p:sldId id="982" r:id="rId149"/>
    <p:sldId id="956" r:id="rId150"/>
    <p:sldId id="936" r:id="rId151"/>
    <p:sldId id="937" r:id="rId152"/>
    <p:sldId id="939" r:id="rId153"/>
    <p:sldId id="957" r:id="rId154"/>
    <p:sldId id="940" r:id="rId155"/>
    <p:sldId id="941" r:id="rId156"/>
    <p:sldId id="942" r:id="rId157"/>
    <p:sldId id="943" r:id="rId158"/>
    <p:sldId id="944" r:id="rId159"/>
    <p:sldId id="945" r:id="rId160"/>
    <p:sldId id="946" r:id="rId161"/>
    <p:sldId id="862" r:id="rId162"/>
    <p:sldId id="863" r:id="rId163"/>
    <p:sldId id="947" r:id="rId164"/>
    <p:sldId id="983" r:id="rId165"/>
    <p:sldId id="958" r:id="rId166"/>
    <p:sldId id="951" r:id="rId167"/>
    <p:sldId id="952" r:id="rId168"/>
    <p:sldId id="953" r:id="rId169"/>
    <p:sldId id="954" r:id="rId170"/>
    <p:sldId id="959" r:id="rId171"/>
    <p:sldId id="960" r:id="rId172"/>
    <p:sldId id="961" r:id="rId173"/>
    <p:sldId id="962" r:id="rId174"/>
    <p:sldId id="963" r:id="rId175"/>
    <p:sldId id="964" r:id="rId176"/>
    <p:sldId id="965" r:id="rId177"/>
    <p:sldId id="966" r:id="rId178"/>
    <p:sldId id="967" r:id="rId179"/>
    <p:sldId id="968" r:id="rId180"/>
    <p:sldId id="969" r:id="rId181"/>
    <p:sldId id="970" r:id="rId182"/>
    <p:sldId id="973" r:id="rId183"/>
    <p:sldId id="971" r:id="rId184"/>
    <p:sldId id="972" r:id="rId185"/>
    <p:sldId id="974" r:id="rId186"/>
    <p:sldId id="975" r:id="rId187"/>
    <p:sldId id="976" r:id="rId188"/>
    <p:sldId id="977" r:id="rId189"/>
    <p:sldId id="978" r:id="rId190"/>
    <p:sldId id="938" r:id="rId191"/>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C3BE05"/>
    <a:srgbClr val="FF99FF"/>
    <a:srgbClr val="008000"/>
    <a:srgbClr val="CC00FF"/>
    <a:srgbClr val="FF3300"/>
    <a:srgbClr val="726E89"/>
    <a:srgbClr val="A00028"/>
    <a:srgbClr val="2A2A2E"/>
    <a:srgbClr val="000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5" autoAdjust="0"/>
    <p:restoredTop sz="83876" autoAdjust="0"/>
  </p:normalViewPr>
  <p:slideViewPr>
    <p:cSldViewPr>
      <p:cViewPr varScale="1">
        <p:scale>
          <a:sx n="96" d="100"/>
          <a:sy n="96" d="100"/>
        </p:scale>
        <p:origin x="7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8"/>
    </p:cViewPr>
  </p:sorterViewPr>
  <p:notesViewPr>
    <p:cSldViewPr>
      <p:cViewPr varScale="1">
        <p:scale>
          <a:sx n="62" d="100"/>
          <a:sy n="62" d="100"/>
        </p:scale>
        <p:origin x="-2410" y="-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11/23/2023</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dirty="0"/>
          </a:p>
        </p:txBody>
      </p:sp>
    </p:spTree>
    <p:extLst>
      <p:ext uri="{BB962C8B-B14F-4D97-AF65-F5344CB8AC3E}">
        <p14:creationId xmlns:p14="http://schemas.microsoft.com/office/powerpoint/2010/main" val="23451232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39.535"/>
    </inkml:context>
    <inkml:brush xml:id="br0">
      <inkml:brushProperty name="width" value="0.1" units="cm"/>
      <inkml:brushProperty name="height" value="0.1" units="cm"/>
      <inkml:brushProperty name="color" value="#FFFFFF"/>
    </inkml:brush>
  </inkml:definitions>
  <inkml:trace contextRef="#ctx0" brushRef="#br0">1 54 24575,'49'1'0,"-25"1"0,0-2 0,0 0 0,0-2 0,-1 0 0,1-2 0,-1-1 0,31-9 0,-35 7-195,0 1 0,1 1 0,0 1 0,0 1 0,0 1 0,38 0 0,-35 2-6631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1.044"/>
    </inkml:context>
    <inkml:brush xml:id="br0">
      <inkml:brushProperty name="width" value="0.1" units="cm"/>
      <inkml:brushProperty name="height" value="0.1" units="cm"/>
      <inkml:brushProperty name="color" value="#FFFFFF"/>
    </inkml:brush>
  </inkml:definitions>
  <inkml:trace contextRef="#ctx0" brushRef="#br0">119 0 24575,'1'9'0,"0"0"0,1 0 0,0 0 0,0 0 0,1-1 0,1 1 0,6 14 0,-5-13 0,0 0 0,-1 0 0,-1 1 0,0-1 0,3 13 0,-3 13 0,-3-24 0,1-1 0,1 1 0,0-1 0,0 0 0,1 0 0,0 0 0,10 20 0,-12-28 0,0 0 0,1 0 0,-1 0 0,0 0 0,-1 0 0,1 1 0,0-1 0,-1 0 0,0 0 0,0 1 0,0-1 0,0 0 0,0 0 0,0 1 0,-1-1 0,0 0 0,0 0 0,0 0 0,0 0 0,0 0 0,-1 0 0,-2 4 0,-3 4 0,-1 0 0,-1-1 0,1 0 0,-15 11 0,9-7 0,-56 41 0,47-35 47,18-16-282,0 0-1,0 0 1,1 0 0,0 1-1,-5 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7.064"/>
    </inkml:context>
    <inkml:brush xml:id="br0">
      <inkml:brushProperty name="width" value="0.1" units="cm"/>
      <inkml:brushProperty name="height" value="0.1" units="cm"/>
      <inkml:brushProperty name="color" value="#FFFFFF"/>
    </inkml:brush>
  </inkml:definitions>
  <inkml:trace contextRef="#ctx0" brushRef="#br0">0 27 24575,'111'2'0,"122"-4"0,-52-23-1365,-157 24-5461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48.587"/>
    </inkml:context>
    <inkml:brush xml:id="br0">
      <inkml:brushProperty name="width" value="0.1" units="cm"/>
      <inkml:brushProperty name="height" value="0.1" units="cm"/>
      <inkml:brushProperty name="color" value="#FFFFFF"/>
    </inkml:brush>
  </inkml:definitions>
  <inkml:trace contextRef="#ctx0" brushRef="#br0">1 1 24575,'13'0'0,"0"0"0,1 0 0,-1 1 0,1 1 0,-1 0 0,0 1 0,0 0 0,0 1 0,-1 1 0,1 0 0,-1 0 0,0 1 0,19 13 0,-16-8 0,0 0 0,0 0 0,-1 2 0,-1-1 0,0 2 0,19 25 0,-29-34 0,0-1 0,0 0 0,-1 1 0,0 0 0,0-1 0,0 1 0,0 0 0,-1 0 0,0 0 0,0 0 0,0 0 0,-1 1 0,1-1 0,-1 0 0,-1 0 0,1 0 0,-1 0 0,1 0 0,-2 0 0,1 0 0,0 0 0,-1 0 0,0 0 0,0 0 0,-1-1 0,1 1 0,-1-1 0,-6 8 0,-1-1 20,0-1 0,-1 1 0,-12 8 0,14-13-227,1 1 1,0 0 0,0 1-1,0 0 1,1 0-1,-10 16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1:43:57.762"/>
    </inkml:context>
    <inkml:brush xml:id="br0">
      <inkml:brushProperty name="width" value="0.1" units="cm"/>
      <inkml:brushProperty name="height" value="0.1" units="cm"/>
      <inkml:brushProperty name="color" value="#FFFFFF"/>
    </inkml:brush>
  </inkml:definitions>
  <inkml:trace contextRef="#ctx0" brushRef="#br0">1 1 24575,'4'0'0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11/23/2023</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dirty="0"/>
          </a:p>
        </p:txBody>
      </p:sp>
    </p:spTree>
    <p:extLst>
      <p:ext uri="{BB962C8B-B14F-4D97-AF65-F5344CB8AC3E}">
        <p14:creationId xmlns:p14="http://schemas.microsoft.com/office/powerpoint/2010/main" val="62378747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zh.wikipedia.org/wiki/%E6%B3%A2%E5%85%B0" TargetMode="External"/><Relationship Id="rId2" Type="http://schemas.openxmlformats.org/officeDocument/2006/relationships/slide" Target="../slides/slide140.xml"/><Relationship Id="rId1" Type="http://schemas.openxmlformats.org/officeDocument/2006/relationships/notesMaster" Target="../notesMasters/notesMaster1.xml"/><Relationship Id="rId6" Type="http://schemas.openxmlformats.org/officeDocument/2006/relationships/hyperlink" Target="https://zh.wikipedia.org/w/index.php?title=I.J._Good&amp;action=edit&amp;redlink=1" TargetMode="External"/><Relationship Id="rId5" Type="http://schemas.openxmlformats.org/officeDocument/2006/relationships/hyperlink" Target="https://zh.wikipedia.org/wiki/%E5%86%AF%C2%B7%E8%AF%BA%E4%BC%8A%E6%9B%BC" TargetMode="External"/><Relationship Id="rId4" Type="http://schemas.openxmlformats.org/officeDocument/2006/relationships/hyperlink" Target="https://zh.wikipedia.org/wiki/%E6%96%AF%E5%A1%94%E5%B0%BC%E6%96%AF%E6%8B%89%E5%A4%AB%C2%B7%E4%B9%8C%E6%8B%89%E5%A7%86" TargetMode="Externa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a:t>
            </a:fld>
            <a:endParaRPr lang="en-US" dirty="0"/>
          </a:p>
        </p:txBody>
      </p:sp>
    </p:spTree>
    <p:extLst>
      <p:ext uri="{BB962C8B-B14F-4D97-AF65-F5344CB8AC3E}">
        <p14:creationId xmlns:p14="http://schemas.microsoft.com/office/powerpoint/2010/main" val="375079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19</a:t>
            </a:fld>
            <a:endParaRPr lang="en-US" dirty="0"/>
          </a:p>
        </p:txBody>
      </p:sp>
    </p:spTree>
    <p:extLst>
      <p:ext uri="{BB962C8B-B14F-4D97-AF65-F5344CB8AC3E}">
        <p14:creationId xmlns:p14="http://schemas.microsoft.com/office/powerpoint/2010/main" val="18665281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112</a:t>
            </a:fld>
            <a:endParaRPr lang="en-US" dirty="0"/>
          </a:p>
        </p:txBody>
      </p:sp>
    </p:spTree>
    <p:extLst>
      <p:ext uri="{BB962C8B-B14F-4D97-AF65-F5344CB8AC3E}">
        <p14:creationId xmlns:p14="http://schemas.microsoft.com/office/powerpoint/2010/main" val="28820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113</a:t>
            </a:fld>
            <a:endParaRPr lang="en-US" dirty="0"/>
          </a:p>
        </p:txBody>
      </p:sp>
    </p:spTree>
    <p:extLst>
      <p:ext uri="{BB962C8B-B14F-4D97-AF65-F5344CB8AC3E}">
        <p14:creationId xmlns:p14="http://schemas.microsoft.com/office/powerpoint/2010/main" val="11460310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114</a:t>
            </a:fld>
            <a:endParaRPr lang="en-US" dirty="0"/>
          </a:p>
        </p:txBody>
      </p:sp>
    </p:spTree>
    <p:extLst>
      <p:ext uri="{BB962C8B-B14F-4D97-AF65-F5344CB8AC3E}">
        <p14:creationId xmlns:p14="http://schemas.microsoft.com/office/powerpoint/2010/main" val="20820130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115</a:t>
            </a:fld>
            <a:endParaRPr lang="en-US" dirty="0"/>
          </a:p>
        </p:txBody>
      </p:sp>
    </p:spTree>
    <p:extLst>
      <p:ext uri="{BB962C8B-B14F-4D97-AF65-F5344CB8AC3E}">
        <p14:creationId xmlns:p14="http://schemas.microsoft.com/office/powerpoint/2010/main" val="25244051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116</a:t>
            </a:fld>
            <a:endParaRPr lang="en-US" dirty="0"/>
          </a:p>
        </p:txBody>
      </p:sp>
    </p:spTree>
    <p:extLst>
      <p:ext uri="{BB962C8B-B14F-4D97-AF65-F5344CB8AC3E}">
        <p14:creationId xmlns:p14="http://schemas.microsoft.com/office/powerpoint/2010/main" val="7106808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117</a:t>
            </a:fld>
            <a:endParaRPr lang="en-US" dirty="0"/>
          </a:p>
        </p:txBody>
      </p:sp>
    </p:spTree>
    <p:extLst>
      <p:ext uri="{BB962C8B-B14F-4D97-AF65-F5344CB8AC3E}">
        <p14:creationId xmlns:p14="http://schemas.microsoft.com/office/powerpoint/2010/main" val="2541001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118</a:t>
            </a:fld>
            <a:endParaRPr lang="en-US" dirty="0"/>
          </a:p>
        </p:txBody>
      </p:sp>
    </p:spTree>
    <p:extLst>
      <p:ext uri="{BB962C8B-B14F-4D97-AF65-F5344CB8AC3E}">
        <p14:creationId xmlns:p14="http://schemas.microsoft.com/office/powerpoint/2010/main" val="14556449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119</a:t>
            </a:fld>
            <a:endParaRPr lang="en-US" dirty="0"/>
          </a:p>
        </p:txBody>
      </p:sp>
    </p:spTree>
    <p:extLst>
      <p:ext uri="{BB962C8B-B14F-4D97-AF65-F5344CB8AC3E}">
        <p14:creationId xmlns:p14="http://schemas.microsoft.com/office/powerpoint/2010/main" val="1028040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120</a:t>
            </a:fld>
            <a:endParaRPr lang="en-US" dirty="0"/>
          </a:p>
        </p:txBody>
      </p:sp>
    </p:spTree>
    <p:extLst>
      <p:ext uri="{BB962C8B-B14F-4D97-AF65-F5344CB8AC3E}">
        <p14:creationId xmlns:p14="http://schemas.microsoft.com/office/powerpoint/2010/main" val="9854585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121</a:t>
            </a:fld>
            <a:endParaRPr lang="en-US" dirty="0"/>
          </a:p>
        </p:txBody>
      </p:sp>
    </p:spTree>
    <p:extLst>
      <p:ext uri="{BB962C8B-B14F-4D97-AF65-F5344CB8AC3E}">
        <p14:creationId xmlns:p14="http://schemas.microsoft.com/office/powerpoint/2010/main" val="179363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20</a:t>
            </a:fld>
            <a:endParaRPr lang="en-US" dirty="0"/>
          </a:p>
        </p:txBody>
      </p:sp>
    </p:spTree>
    <p:extLst>
      <p:ext uri="{BB962C8B-B14F-4D97-AF65-F5344CB8AC3E}">
        <p14:creationId xmlns:p14="http://schemas.microsoft.com/office/powerpoint/2010/main" val="40707958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122</a:t>
            </a:fld>
            <a:endParaRPr lang="en-US" dirty="0"/>
          </a:p>
        </p:txBody>
      </p:sp>
    </p:spTree>
    <p:extLst>
      <p:ext uri="{BB962C8B-B14F-4D97-AF65-F5344CB8AC3E}">
        <p14:creationId xmlns:p14="http://schemas.microsoft.com/office/powerpoint/2010/main" val="33248541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123</a:t>
            </a:fld>
            <a:endParaRPr lang="en-US" dirty="0"/>
          </a:p>
        </p:txBody>
      </p:sp>
    </p:spTree>
    <p:extLst>
      <p:ext uri="{BB962C8B-B14F-4D97-AF65-F5344CB8AC3E}">
        <p14:creationId xmlns:p14="http://schemas.microsoft.com/office/powerpoint/2010/main" val="14046972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124</a:t>
            </a:fld>
            <a:endParaRPr lang="en-US" dirty="0"/>
          </a:p>
        </p:txBody>
      </p:sp>
    </p:spTree>
    <p:extLst>
      <p:ext uri="{BB962C8B-B14F-4D97-AF65-F5344CB8AC3E}">
        <p14:creationId xmlns:p14="http://schemas.microsoft.com/office/powerpoint/2010/main" val="575148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125</a:t>
            </a:fld>
            <a:endParaRPr lang="en-US" dirty="0"/>
          </a:p>
        </p:txBody>
      </p:sp>
    </p:spTree>
    <p:extLst>
      <p:ext uri="{BB962C8B-B14F-4D97-AF65-F5344CB8AC3E}">
        <p14:creationId xmlns:p14="http://schemas.microsoft.com/office/powerpoint/2010/main" val="37794673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126</a:t>
            </a:fld>
            <a:endParaRPr lang="en-US" dirty="0"/>
          </a:p>
        </p:txBody>
      </p:sp>
    </p:spTree>
    <p:extLst>
      <p:ext uri="{BB962C8B-B14F-4D97-AF65-F5344CB8AC3E}">
        <p14:creationId xmlns:p14="http://schemas.microsoft.com/office/powerpoint/2010/main" val="24746532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127</a:t>
            </a:fld>
            <a:endParaRPr lang="en-US" dirty="0"/>
          </a:p>
        </p:txBody>
      </p:sp>
    </p:spTree>
    <p:extLst>
      <p:ext uri="{BB962C8B-B14F-4D97-AF65-F5344CB8AC3E}">
        <p14:creationId xmlns:p14="http://schemas.microsoft.com/office/powerpoint/2010/main" val="33897833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128</a:t>
            </a:fld>
            <a:endParaRPr lang="en-US" dirty="0"/>
          </a:p>
        </p:txBody>
      </p:sp>
    </p:spTree>
    <p:extLst>
      <p:ext uri="{BB962C8B-B14F-4D97-AF65-F5344CB8AC3E}">
        <p14:creationId xmlns:p14="http://schemas.microsoft.com/office/powerpoint/2010/main" val="429318259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129</a:t>
            </a:fld>
            <a:endParaRPr lang="en-US" dirty="0"/>
          </a:p>
        </p:txBody>
      </p:sp>
    </p:spTree>
    <p:extLst>
      <p:ext uri="{BB962C8B-B14F-4D97-AF65-F5344CB8AC3E}">
        <p14:creationId xmlns:p14="http://schemas.microsoft.com/office/powerpoint/2010/main" val="36805988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130</a:t>
            </a:fld>
            <a:endParaRPr lang="en-US" dirty="0"/>
          </a:p>
        </p:txBody>
      </p:sp>
    </p:spTree>
    <p:extLst>
      <p:ext uri="{BB962C8B-B14F-4D97-AF65-F5344CB8AC3E}">
        <p14:creationId xmlns:p14="http://schemas.microsoft.com/office/powerpoint/2010/main" val="188280831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131</a:t>
            </a:fld>
            <a:endParaRPr lang="en-US" dirty="0"/>
          </a:p>
        </p:txBody>
      </p:sp>
    </p:spTree>
    <p:extLst>
      <p:ext uri="{BB962C8B-B14F-4D97-AF65-F5344CB8AC3E}">
        <p14:creationId xmlns:p14="http://schemas.microsoft.com/office/powerpoint/2010/main" val="2665694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21</a:t>
            </a:fld>
            <a:endParaRPr lang="en-US" dirty="0"/>
          </a:p>
        </p:txBody>
      </p:sp>
    </p:spTree>
    <p:extLst>
      <p:ext uri="{BB962C8B-B14F-4D97-AF65-F5344CB8AC3E}">
        <p14:creationId xmlns:p14="http://schemas.microsoft.com/office/powerpoint/2010/main" val="21579028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132</a:t>
            </a:fld>
            <a:endParaRPr lang="en-US" dirty="0"/>
          </a:p>
        </p:txBody>
      </p:sp>
    </p:spTree>
    <p:extLst>
      <p:ext uri="{BB962C8B-B14F-4D97-AF65-F5344CB8AC3E}">
        <p14:creationId xmlns:p14="http://schemas.microsoft.com/office/powerpoint/2010/main" val="40046666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133</a:t>
            </a:fld>
            <a:endParaRPr lang="en-US" dirty="0"/>
          </a:p>
        </p:txBody>
      </p:sp>
    </p:spTree>
    <p:extLst>
      <p:ext uri="{BB962C8B-B14F-4D97-AF65-F5344CB8AC3E}">
        <p14:creationId xmlns:p14="http://schemas.microsoft.com/office/powerpoint/2010/main" val="1419177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134</a:t>
            </a:fld>
            <a:endParaRPr lang="en-US" dirty="0"/>
          </a:p>
        </p:txBody>
      </p:sp>
    </p:spTree>
    <p:extLst>
      <p:ext uri="{BB962C8B-B14F-4D97-AF65-F5344CB8AC3E}">
        <p14:creationId xmlns:p14="http://schemas.microsoft.com/office/powerpoint/2010/main" val="3552093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135</a:t>
            </a:fld>
            <a:endParaRPr lang="en-US" dirty="0"/>
          </a:p>
        </p:txBody>
      </p:sp>
    </p:spTree>
    <p:extLst>
      <p:ext uri="{BB962C8B-B14F-4D97-AF65-F5344CB8AC3E}">
        <p14:creationId xmlns:p14="http://schemas.microsoft.com/office/powerpoint/2010/main" val="37095565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136</a:t>
            </a:fld>
            <a:endParaRPr lang="en-US" dirty="0"/>
          </a:p>
        </p:txBody>
      </p:sp>
    </p:spTree>
    <p:extLst>
      <p:ext uri="{BB962C8B-B14F-4D97-AF65-F5344CB8AC3E}">
        <p14:creationId xmlns:p14="http://schemas.microsoft.com/office/powerpoint/2010/main" val="13128052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137</a:t>
            </a:fld>
            <a:endParaRPr lang="en-US" dirty="0"/>
          </a:p>
        </p:txBody>
      </p:sp>
    </p:spTree>
    <p:extLst>
      <p:ext uri="{BB962C8B-B14F-4D97-AF65-F5344CB8AC3E}">
        <p14:creationId xmlns:p14="http://schemas.microsoft.com/office/powerpoint/2010/main" val="17739863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138</a:t>
            </a:fld>
            <a:endParaRPr lang="en-US" dirty="0"/>
          </a:p>
        </p:txBody>
      </p:sp>
    </p:spTree>
    <p:extLst>
      <p:ext uri="{BB962C8B-B14F-4D97-AF65-F5344CB8AC3E}">
        <p14:creationId xmlns:p14="http://schemas.microsoft.com/office/powerpoint/2010/main" val="30941846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139</a:t>
            </a:fld>
            <a:endParaRPr lang="en-US" dirty="0"/>
          </a:p>
        </p:txBody>
      </p:sp>
    </p:spTree>
    <p:extLst>
      <p:ext uri="{BB962C8B-B14F-4D97-AF65-F5344CB8AC3E}">
        <p14:creationId xmlns:p14="http://schemas.microsoft.com/office/powerpoint/2010/main" val="353589506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202122"/>
                </a:solidFill>
                <a:effectLst/>
                <a:latin typeface="Arial" panose="020B0604020202020204" pitchFamily="34" charset="0"/>
              </a:rPr>
              <a:t>最早意識到人類科技發展速度加快的是</a:t>
            </a:r>
            <a:r>
              <a:rPr lang="zh-TW" altLang="en-US" b="0" i="0" u="none" strike="noStrike" dirty="0">
                <a:solidFill>
                  <a:srgbClr val="0645AD"/>
                </a:solidFill>
                <a:effectLst/>
                <a:latin typeface="Arial" panose="020B0604020202020204" pitchFamily="34" charset="0"/>
                <a:hlinkClick r:id="rId3" tooltip="波蘭"/>
              </a:rPr>
              <a:t>波蘭</a:t>
            </a:r>
            <a:r>
              <a:rPr lang="zh-TW" altLang="en-US" b="0" i="0" dirty="0">
                <a:solidFill>
                  <a:srgbClr val="202122"/>
                </a:solidFill>
                <a:effectLst/>
                <a:latin typeface="Arial" panose="020B0604020202020204" pitchFamily="34" charset="0"/>
              </a:rPr>
              <a:t>數學家</a:t>
            </a:r>
            <a:r>
              <a:rPr lang="zh-TW" altLang="en-US" b="0" i="0" u="none" strike="noStrike" dirty="0">
                <a:solidFill>
                  <a:srgbClr val="0645AD"/>
                </a:solidFill>
                <a:effectLst/>
                <a:latin typeface="Arial" panose="020B0604020202020204" pitchFamily="34" charset="0"/>
                <a:hlinkClick r:id="rId4" tooltip="斯塔尼斯拉夫·烏拉姆"/>
              </a:rPr>
              <a:t>斯塔尼斯拉夫</a:t>
            </a:r>
            <a:r>
              <a:rPr lang="en-US" altLang="zh-TW" b="0" i="0" u="none" strike="noStrike" dirty="0">
                <a:solidFill>
                  <a:srgbClr val="0645AD"/>
                </a:solidFill>
                <a:effectLst/>
                <a:latin typeface="Arial" panose="020B0604020202020204" pitchFamily="34" charset="0"/>
                <a:hlinkClick r:id="rId4" tooltip="斯塔尼斯拉夫·烏拉姆"/>
              </a:rPr>
              <a:t>·</a:t>
            </a:r>
            <a:r>
              <a:rPr lang="zh-TW" altLang="en-US" b="0" i="0" u="none" strike="noStrike" dirty="0">
                <a:solidFill>
                  <a:srgbClr val="0645AD"/>
                </a:solidFill>
                <a:effectLst/>
                <a:latin typeface="Arial" panose="020B0604020202020204" pitchFamily="34" charset="0"/>
                <a:hlinkClick r:id="rId4" tooltip="斯塔尼斯拉夫·烏拉姆"/>
              </a:rPr>
              <a:t>烏拉姆</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1958</a:t>
            </a:r>
            <a:r>
              <a:rPr lang="zh-TW" altLang="en-US" b="0" i="0" dirty="0">
                <a:solidFill>
                  <a:srgbClr val="202122"/>
                </a:solidFill>
                <a:effectLst/>
                <a:latin typeface="Arial" panose="020B0604020202020204" pitchFamily="34" charset="0"/>
              </a:rPr>
              <a:t>年和電腦科學家</a:t>
            </a:r>
            <a:r>
              <a:rPr lang="zh-TW" altLang="en-US" b="0" i="0" u="none" strike="noStrike" dirty="0">
                <a:solidFill>
                  <a:srgbClr val="0645AD"/>
                </a:solidFill>
                <a:effectLst/>
                <a:latin typeface="Arial" panose="020B0604020202020204" pitchFamily="34" charset="0"/>
                <a:hlinkClick r:id="rId5" tooltip="馮·諾伊曼"/>
              </a:rPr>
              <a:t>馮</a:t>
            </a:r>
            <a:r>
              <a:rPr lang="en-US" altLang="zh-TW" b="0" i="0" u="none" strike="noStrike" dirty="0">
                <a:solidFill>
                  <a:srgbClr val="0645AD"/>
                </a:solidFill>
                <a:effectLst/>
                <a:latin typeface="Arial" panose="020B0604020202020204" pitchFamily="34" charset="0"/>
                <a:hlinkClick r:id="rId5" tooltip="馮·諾伊曼"/>
              </a:rPr>
              <a:t>·</a:t>
            </a:r>
            <a:r>
              <a:rPr lang="zh-TW" altLang="en-US" b="0" i="0" u="none" strike="noStrike" dirty="0">
                <a:solidFill>
                  <a:srgbClr val="0645AD"/>
                </a:solidFill>
                <a:effectLst/>
                <a:latin typeface="Arial" panose="020B0604020202020204" pitchFamily="34" charset="0"/>
                <a:hlinkClick r:id="rId5" tooltip="馮·諾伊曼"/>
              </a:rPr>
              <a:t>諾伊曼</a:t>
            </a:r>
            <a:r>
              <a:rPr lang="zh-TW" altLang="en-US" b="0" i="0" dirty="0">
                <a:solidFill>
                  <a:srgbClr val="202122"/>
                </a:solidFill>
                <a:effectLst/>
                <a:latin typeface="Arial" panose="020B0604020202020204" pitchFamily="34" charset="0"/>
              </a:rPr>
              <a:t>的一次對話中。而統計學家</a:t>
            </a:r>
            <a:r>
              <a:rPr lang="en-US" altLang="zh-TW" b="0" i="0" u="none" strike="noStrike" dirty="0">
                <a:solidFill>
                  <a:srgbClr val="007A5E"/>
                </a:solidFill>
                <a:effectLst/>
                <a:latin typeface="Arial" panose="020B0604020202020204" pitchFamily="34" charset="0"/>
                <a:hlinkClick r:id="rId6"/>
              </a:rPr>
              <a:t>I.J. Good</a:t>
            </a:r>
            <a:r>
              <a:rPr lang="zh-TW" altLang="en-US" b="0" i="0" dirty="0">
                <a:solidFill>
                  <a:srgbClr val="202122"/>
                </a:solidFill>
                <a:effectLst/>
                <a:latin typeface="Arial" panose="020B0604020202020204" pitchFamily="34" charset="0"/>
              </a:rPr>
              <a:t>於</a:t>
            </a:r>
            <a:r>
              <a:rPr lang="en-US" altLang="zh-TW" b="0" i="0" dirty="0">
                <a:solidFill>
                  <a:srgbClr val="202122"/>
                </a:solidFill>
                <a:effectLst/>
                <a:latin typeface="Arial" panose="020B0604020202020204" pitchFamily="34" charset="0"/>
              </a:rPr>
              <a:t>1965</a:t>
            </a:r>
            <a:r>
              <a:rPr lang="zh-TW" altLang="en-US" b="0" i="0" dirty="0">
                <a:solidFill>
                  <a:srgbClr val="202122"/>
                </a:solidFill>
                <a:effectLst/>
                <a:latin typeface="Arial" panose="020B0604020202020204" pitchFamily="34" charset="0"/>
              </a:rPr>
              <a:t>年提出科技奇異點的必要條件──「智慧型爆炸」概念：</a:t>
            </a:r>
          </a:p>
          <a:p>
            <a:pPr fontAlgn="t"/>
            <a:r>
              <a:rPr lang="zh-TW" altLang="en-US" b="1" dirty="0">
                <a:solidFill>
                  <a:srgbClr val="B2B7F2"/>
                </a:solidFill>
                <a:effectLst/>
                <a:latin typeface="Times New Roman" panose="02020603050405020304" pitchFamily="18" charset="0"/>
              </a:rPr>
              <a:t>“</a:t>
            </a:r>
            <a:r>
              <a:rPr lang="zh-TW" altLang="en-US" dirty="0">
                <a:effectLst/>
              </a:rPr>
              <a:t>讓我們將超級智慧型機器定義為一種能夠遠遠超過任何人的所有智力活動的機器。如果說設計機器是這些智力活動的一種，那麼超級智慧型機器肯定能夠設計出更加優良的機器；毫無疑問，隨後必將出現一場「智慧型爆炸」，人類的智慧型會被遠遠拋在後面。因此，第一台超級智慧型機器是人類需要完成的最後一項發明，前提是這台機器足夠聽話，會告訴我們如何控制它。</a:t>
            </a:r>
            <a:r>
              <a:rPr lang="en-US" altLang="zh-TW" dirty="0">
                <a:effectLst/>
              </a:rPr>
              <a:t>…… </a:t>
            </a:r>
            <a:r>
              <a:rPr lang="zh-TW" altLang="en-US" dirty="0">
                <a:effectLst/>
              </a:rPr>
              <a:t>在二十世紀之內，超級智慧型機器將很有可能被製造出來，而它會是人類需要進行的最後一項發明。</a:t>
            </a:r>
          </a:p>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140</a:t>
            </a:fld>
            <a:endParaRPr lang="en-US" dirty="0"/>
          </a:p>
        </p:txBody>
      </p:sp>
    </p:spTree>
    <p:extLst>
      <p:ext uri="{BB962C8B-B14F-4D97-AF65-F5344CB8AC3E}">
        <p14:creationId xmlns:p14="http://schemas.microsoft.com/office/powerpoint/2010/main" val="23745689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142</a:t>
            </a:fld>
            <a:endParaRPr lang="en-US" dirty="0"/>
          </a:p>
        </p:txBody>
      </p:sp>
    </p:spTree>
    <p:extLst>
      <p:ext uri="{BB962C8B-B14F-4D97-AF65-F5344CB8AC3E}">
        <p14:creationId xmlns:p14="http://schemas.microsoft.com/office/powerpoint/2010/main" val="4186761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22</a:t>
            </a:fld>
            <a:endParaRPr lang="en-US" dirty="0"/>
          </a:p>
        </p:txBody>
      </p:sp>
    </p:spTree>
    <p:extLst>
      <p:ext uri="{BB962C8B-B14F-4D97-AF65-F5344CB8AC3E}">
        <p14:creationId xmlns:p14="http://schemas.microsoft.com/office/powerpoint/2010/main" val="207642952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145</a:t>
            </a:fld>
            <a:endParaRPr lang="en-US" dirty="0"/>
          </a:p>
        </p:txBody>
      </p:sp>
    </p:spTree>
    <p:extLst>
      <p:ext uri="{BB962C8B-B14F-4D97-AF65-F5344CB8AC3E}">
        <p14:creationId xmlns:p14="http://schemas.microsoft.com/office/powerpoint/2010/main" val="1404710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146</a:t>
            </a:fld>
            <a:endParaRPr lang="en-US" dirty="0"/>
          </a:p>
        </p:txBody>
      </p:sp>
    </p:spTree>
    <p:extLst>
      <p:ext uri="{BB962C8B-B14F-4D97-AF65-F5344CB8AC3E}">
        <p14:creationId xmlns:p14="http://schemas.microsoft.com/office/powerpoint/2010/main" val="33308261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148</a:t>
            </a:fld>
            <a:endParaRPr lang="en-US" dirty="0"/>
          </a:p>
        </p:txBody>
      </p:sp>
    </p:spTree>
    <p:extLst>
      <p:ext uri="{BB962C8B-B14F-4D97-AF65-F5344CB8AC3E}">
        <p14:creationId xmlns:p14="http://schemas.microsoft.com/office/powerpoint/2010/main" val="29031187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149</a:t>
            </a:fld>
            <a:endParaRPr lang="en-US" dirty="0"/>
          </a:p>
        </p:txBody>
      </p:sp>
    </p:spTree>
    <p:extLst>
      <p:ext uri="{BB962C8B-B14F-4D97-AF65-F5344CB8AC3E}">
        <p14:creationId xmlns:p14="http://schemas.microsoft.com/office/powerpoint/2010/main" val="15564566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150</a:t>
            </a:fld>
            <a:endParaRPr lang="en-US" dirty="0"/>
          </a:p>
        </p:txBody>
      </p:sp>
    </p:spTree>
    <p:extLst>
      <p:ext uri="{BB962C8B-B14F-4D97-AF65-F5344CB8AC3E}">
        <p14:creationId xmlns:p14="http://schemas.microsoft.com/office/powerpoint/2010/main" val="25002241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151</a:t>
            </a:fld>
            <a:endParaRPr lang="en-US" dirty="0"/>
          </a:p>
        </p:txBody>
      </p:sp>
    </p:spTree>
    <p:extLst>
      <p:ext uri="{BB962C8B-B14F-4D97-AF65-F5344CB8AC3E}">
        <p14:creationId xmlns:p14="http://schemas.microsoft.com/office/powerpoint/2010/main" val="135474748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152</a:t>
            </a:fld>
            <a:endParaRPr lang="en-US" dirty="0"/>
          </a:p>
        </p:txBody>
      </p:sp>
    </p:spTree>
    <p:extLst>
      <p:ext uri="{BB962C8B-B14F-4D97-AF65-F5344CB8AC3E}">
        <p14:creationId xmlns:p14="http://schemas.microsoft.com/office/powerpoint/2010/main" val="17373317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153</a:t>
            </a:fld>
            <a:endParaRPr lang="en-US" dirty="0"/>
          </a:p>
        </p:txBody>
      </p:sp>
    </p:spTree>
    <p:extLst>
      <p:ext uri="{BB962C8B-B14F-4D97-AF65-F5344CB8AC3E}">
        <p14:creationId xmlns:p14="http://schemas.microsoft.com/office/powerpoint/2010/main" val="207127144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154</a:t>
            </a:fld>
            <a:endParaRPr lang="en-US" dirty="0"/>
          </a:p>
        </p:txBody>
      </p:sp>
    </p:spTree>
    <p:extLst>
      <p:ext uri="{BB962C8B-B14F-4D97-AF65-F5344CB8AC3E}">
        <p14:creationId xmlns:p14="http://schemas.microsoft.com/office/powerpoint/2010/main" val="351202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155</a:t>
            </a:fld>
            <a:endParaRPr lang="en-US" dirty="0"/>
          </a:p>
        </p:txBody>
      </p:sp>
    </p:spTree>
    <p:extLst>
      <p:ext uri="{BB962C8B-B14F-4D97-AF65-F5344CB8AC3E}">
        <p14:creationId xmlns:p14="http://schemas.microsoft.com/office/powerpoint/2010/main" val="2978850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23</a:t>
            </a:fld>
            <a:endParaRPr lang="en-US" dirty="0"/>
          </a:p>
        </p:txBody>
      </p:sp>
    </p:spTree>
    <p:extLst>
      <p:ext uri="{BB962C8B-B14F-4D97-AF65-F5344CB8AC3E}">
        <p14:creationId xmlns:p14="http://schemas.microsoft.com/office/powerpoint/2010/main" val="251563448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156</a:t>
            </a:fld>
            <a:endParaRPr lang="en-US" dirty="0"/>
          </a:p>
        </p:txBody>
      </p:sp>
    </p:spTree>
    <p:extLst>
      <p:ext uri="{BB962C8B-B14F-4D97-AF65-F5344CB8AC3E}">
        <p14:creationId xmlns:p14="http://schemas.microsoft.com/office/powerpoint/2010/main" val="373537294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157</a:t>
            </a:fld>
            <a:endParaRPr lang="en-US" dirty="0"/>
          </a:p>
        </p:txBody>
      </p:sp>
    </p:spTree>
    <p:extLst>
      <p:ext uri="{BB962C8B-B14F-4D97-AF65-F5344CB8AC3E}">
        <p14:creationId xmlns:p14="http://schemas.microsoft.com/office/powerpoint/2010/main" val="222404888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158</a:t>
            </a:fld>
            <a:endParaRPr lang="en-US" dirty="0"/>
          </a:p>
        </p:txBody>
      </p:sp>
    </p:spTree>
    <p:extLst>
      <p:ext uri="{BB962C8B-B14F-4D97-AF65-F5344CB8AC3E}">
        <p14:creationId xmlns:p14="http://schemas.microsoft.com/office/powerpoint/2010/main" val="32762268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163</a:t>
            </a:fld>
            <a:endParaRPr lang="en-US" dirty="0"/>
          </a:p>
        </p:txBody>
      </p:sp>
    </p:spTree>
    <p:extLst>
      <p:ext uri="{BB962C8B-B14F-4D97-AF65-F5344CB8AC3E}">
        <p14:creationId xmlns:p14="http://schemas.microsoft.com/office/powerpoint/2010/main" val="67165228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164</a:t>
            </a:fld>
            <a:endParaRPr lang="en-US" dirty="0"/>
          </a:p>
        </p:txBody>
      </p:sp>
    </p:spTree>
    <p:extLst>
      <p:ext uri="{BB962C8B-B14F-4D97-AF65-F5344CB8AC3E}">
        <p14:creationId xmlns:p14="http://schemas.microsoft.com/office/powerpoint/2010/main" val="34458917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165</a:t>
            </a:fld>
            <a:endParaRPr lang="en-US" dirty="0"/>
          </a:p>
        </p:txBody>
      </p:sp>
    </p:spTree>
    <p:extLst>
      <p:ext uri="{BB962C8B-B14F-4D97-AF65-F5344CB8AC3E}">
        <p14:creationId xmlns:p14="http://schemas.microsoft.com/office/powerpoint/2010/main" val="4594624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166</a:t>
            </a:fld>
            <a:endParaRPr lang="en-US" dirty="0"/>
          </a:p>
        </p:txBody>
      </p:sp>
    </p:spTree>
    <p:extLst>
      <p:ext uri="{BB962C8B-B14F-4D97-AF65-F5344CB8AC3E}">
        <p14:creationId xmlns:p14="http://schemas.microsoft.com/office/powerpoint/2010/main" val="231791607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167</a:t>
            </a:fld>
            <a:endParaRPr lang="en-US" dirty="0"/>
          </a:p>
        </p:txBody>
      </p:sp>
    </p:spTree>
    <p:extLst>
      <p:ext uri="{BB962C8B-B14F-4D97-AF65-F5344CB8AC3E}">
        <p14:creationId xmlns:p14="http://schemas.microsoft.com/office/powerpoint/2010/main" val="9817213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168</a:t>
            </a:fld>
            <a:endParaRPr lang="en-US" dirty="0"/>
          </a:p>
        </p:txBody>
      </p:sp>
    </p:spTree>
    <p:extLst>
      <p:ext uri="{BB962C8B-B14F-4D97-AF65-F5344CB8AC3E}">
        <p14:creationId xmlns:p14="http://schemas.microsoft.com/office/powerpoint/2010/main" val="168748536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170</a:t>
            </a:fld>
            <a:endParaRPr lang="en-US" dirty="0"/>
          </a:p>
        </p:txBody>
      </p:sp>
    </p:spTree>
    <p:extLst>
      <p:ext uri="{BB962C8B-B14F-4D97-AF65-F5344CB8AC3E}">
        <p14:creationId xmlns:p14="http://schemas.microsoft.com/office/powerpoint/2010/main" val="1559266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24</a:t>
            </a:fld>
            <a:endParaRPr lang="en-US" dirty="0"/>
          </a:p>
        </p:txBody>
      </p:sp>
    </p:spTree>
    <p:extLst>
      <p:ext uri="{BB962C8B-B14F-4D97-AF65-F5344CB8AC3E}">
        <p14:creationId xmlns:p14="http://schemas.microsoft.com/office/powerpoint/2010/main" val="184016047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171</a:t>
            </a:fld>
            <a:endParaRPr lang="en-US" dirty="0"/>
          </a:p>
        </p:txBody>
      </p:sp>
    </p:spTree>
    <p:extLst>
      <p:ext uri="{BB962C8B-B14F-4D97-AF65-F5344CB8AC3E}">
        <p14:creationId xmlns:p14="http://schemas.microsoft.com/office/powerpoint/2010/main" val="33908514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172</a:t>
            </a:fld>
            <a:endParaRPr lang="en-US" dirty="0"/>
          </a:p>
        </p:txBody>
      </p:sp>
    </p:spTree>
    <p:extLst>
      <p:ext uri="{BB962C8B-B14F-4D97-AF65-F5344CB8AC3E}">
        <p14:creationId xmlns:p14="http://schemas.microsoft.com/office/powerpoint/2010/main" val="296915027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173</a:t>
            </a:fld>
            <a:endParaRPr lang="en-US" dirty="0"/>
          </a:p>
        </p:txBody>
      </p:sp>
    </p:spTree>
    <p:extLst>
      <p:ext uri="{BB962C8B-B14F-4D97-AF65-F5344CB8AC3E}">
        <p14:creationId xmlns:p14="http://schemas.microsoft.com/office/powerpoint/2010/main" val="276452530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174</a:t>
            </a:fld>
            <a:endParaRPr lang="en-US" dirty="0"/>
          </a:p>
        </p:txBody>
      </p:sp>
    </p:spTree>
    <p:extLst>
      <p:ext uri="{BB962C8B-B14F-4D97-AF65-F5344CB8AC3E}">
        <p14:creationId xmlns:p14="http://schemas.microsoft.com/office/powerpoint/2010/main" val="265317306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176</a:t>
            </a:fld>
            <a:endParaRPr lang="en-US" dirty="0"/>
          </a:p>
        </p:txBody>
      </p:sp>
    </p:spTree>
    <p:extLst>
      <p:ext uri="{BB962C8B-B14F-4D97-AF65-F5344CB8AC3E}">
        <p14:creationId xmlns:p14="http://schemas.microsoft.com/office/powerpoint/2010/main" val="292234891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177</a:t>
            </a:fld>
            <a:endParaRPr lang="en-US" dirty="0"/>
          </a:p>
        </p:txBody>
      </p:sp>
    </p:spTree>
    <p:extLst>
      <p:ext uri="{BB962C8B-B14F-4D97-AF65-F5344CB8AC3E}">
        <p14:creationId xmlns:p14="http://schemas.microsoft.com/office/powerpoint/2010/main" val="190424178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178</a:t>
            </a:fld>
            <a:endParaRPr lang="en-US" dirty="0"/>
          </a:p>
        </p:txBody>
      </p:sp>
    </p:spTree>
    <p:extLst>
      <p:ext uri="{BB962C8B-B14F-4D97-AF65-F5344CB8AC3E}">
        <p14:creationId xmlns:p14="http://schemas.microsoft.com/office/powerpoint/2010/main" val="26652520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179</a:t>
            </a:fld>
            <a:endParaRPr lang="en-US" dirty="0"/>
          </a:p>
        </p:txBody>
      </p:sp>
    </p:spTree>
    <p:extLst>
      <p:ext uri="{BB962C8B-B14F-4D97-AF65-F5344CB8AC3E}">
        <p14:creationId xmlns:p14="http://schemas.microsoft.com/office/powerpoint/2010/main" val="28230574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180</a:t>
            </a:fld>
            <a:endParaRPr lang="en-US" dirty="0"/>
          </a:p>
        </p:txBody>
      </p:sp>
    </p:spTree>
    <p:extLst>
      <p:ext uri="{BB962C8B-B14F-4D97-AF65-F5344CB8AC3E}">
        <p14:creationId xmlns:p14="http://schemas.microsoft.com/office/powerpoint/2010/main" val="152635310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181</a:t>
            </a:fld>
            <a:endParaRPr lang="en-US" dirty="0"/>
          </a:p>
        </p:txBody>
      </p:sp>
    </p:spTree>
    <p:extLst>
      <p:ext uri="{BB962C8B-B14F-4D97-AF65-F5344CB8AC3E}">
        <p14:creationId xmlns:p14="http://schemas.microsoft.com/office/powerpoint/2010/main" val="375945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25</a:t>
            </a:fld>
            <a:endParaRPr lang="en-US" dirty="0"/>
          </a:p>
        </p:txBody>
      </p:sp>
    </p:spTree>
    <p:extLst>
      <p:ext uri="{BB962C8B-B14F-4D97-AF65-F5344CB8AC3E}">
        <p14:creationId xmlns:p14="http://schemas.microsoft.com/office/powerpoint/2010/main" val="492491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183</a:t>
            </a:fld>
            <a:endParaRPr lang="en-US" dirty="0"/>
          </a:p>
        </p:txBody>
      </p:sp>
    </p:spTree>
    <p:extLst>
      <p:ext uri="{BB962C8B-B14F-4D97-AF65-F5344CB8AC3E}">
        <p14:creationId xmlns:p14="http://schemas.microsoft.com/office/powerpoint/2010/main" val="264401890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186</a:t>
            </a:fld>
            <a:endParaRPr lang="en-US" dirty="0"/>
          </a:p>
        </p:txBody>
      </p:sp>
    </p:spTree>
    <p:extLst>
      <p:ext uri="{BB962C8B-B14F-4D97-AF65-F5344CB8AC3E}">
        <p14:creationId xmlns:p14="http://schemas.microsoft.com/office/powerpoint/2010/main" val="357604190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187</a:t>
            </a:fld>
            <a:endParaRPr lang="en-US" dirty="0"/>
          </a:p>
        </p:txBody>
      </p:sp>
    </p:spTree>
    <p:extLst>
      <p:ext uri="{BB962C8B-B14F-4D97-AF65-F5344CB8AC3E}">
        <p14:creationId xmlns:p14="http://schemas.microsoft.com/office/powerpoint/2010/main" val="289145840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189</a:t>
            </a:fld>
            <a:endParaRPr lang="en-US" dirty="0"/>
          </a:p>
        </p:txBody>
      </p:sp>
    </p:spTree>
    <p:extLst>
      <p:ext uri="{BB962C8B-B14F-4D97-AF65-F5344CB8AC3E}">
        <p14:creationId xmlns:p14="http://schemas.microsoft.com/office/powerpoint/2010/main" val="1610714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26</a:t>
            </a:fld>
            <a:endParaRPr lang="en-US" dirty="0"/>
          </a:p>
        </p:txBody>
      </p:sp>
    </p:spTree>
    <p:extLst>
      <p:ext uri="{BB962C8B-B14F-4D97-AF65-F5344CB8AC3E}">
        <p14:creationId xmlns:p14="http://schemas.microsoft.com/office/powerpoint/2010/main" val="87240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27</a:t>
            </a:fld>
            <a:endParaRPr lang="en-US" dirty="0"/>
          </a:p>
        </p:txBody>
      </p:sp>
    </p:spTree>
    <p:extLst>
      <p:ext uri="{BB962C8B-B14F-4D97-AF65-F5344CB8AC3E}">
        <p14:creationId xmlns:p14="http://schemas.microsoft.com/office/powerpoint/2010/main" val="2152990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28</a:t>
            </a:fld>
            <a:endParaRPr lang="en-US" dirty="0"/>
          </a:p>
        </p:txBody>
      </p:sp>
    </p:spTree>
    <p:extLst>
      <p:ext uri="{BB962C8B-B14F-4D97-AF65-F5344CB8AC3E}">
        <p14:creationId xmlns:p14="http://schemas.microsoft.com/office/powerpoint/2010/main" val="1820063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a:t>
            </a:fld>
            <a:endParaRPr lang="en-US" dirty="0"/>
          </a:p>
        </p:txBody>
      </p:sp>
    </p:spTree>
    <p:extLst>
      <p:ext uri="{BB962C8B-B14F-4D97-AF65-F5344CB8AC3E}">
        <p14:creationId xmlns:p14="http://schemas.microsoft.com/office/powerpoint/2010/main" val="1646571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29</a:t>
            </a:fld>
            <a:endParaRPr lang="en-US" dirty="0"/>
          </a:p>
        </p:txBody>
      </p:sp>
    </p:spTree>
    <p:extLst>
      <p:ext uri="{BB962C8B-B14F-4D97-AF65-F5344CB8AC3E}">
        <p14:creationId xmlns:p14="http://schemas.microsoft.com/office/powerpoint/2010/main" val="172566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30</a:t>
            </a:fld>
            <a:endParaRPr lang="en-US" dirty="0"/>
          </a:p>
        </p:txBody>
      </p:sp>
    </p:spTree>
    <p:extLst>
      <p:ext uri="{BB962C8B-B14F-4D97-AF65-F5344CB8AC3E}">
        <p14:creationId xmlns:p14="http://schemas.microsoft.com/office/powerpoint/2010/main" val="1724851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31</a:t>
            </a:fld>
            <a:endParaRPr lang="en-US" dirty="0"/>
          </a:p>
        </p:txBody>
      </p:sp>
    </p:spTree>
    <p:extLst>
      <p:ext uri="{BB962C8B-B14F-4D97-AF65-F5344CB8AC3E}">
        <p14:creationId xmlns:p14="http://schemas.microsoft.com/office/powerpoint/2010/main" val="156938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32</a:t>
            </a:fld>
            <a:endParaRPr lang="en-US" dirty="0"/>
          </a:p>
        </p:txBody>
      </p:sp>
    </p:spTree>
    <p:extLst>
      <p:ext uri="{BB962C8B-B14F-4D97-AF65-F5344CB8AC3E}">
        <p14:creationId xmlns:p14="http://schemas.microsoft.com/office/powerpoint/2010/main" val="3308987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33</a:t>
            </a:fld>
            <a:endParaRPr lang="en-US" dirty="0"/>
          </a:p>
        </p:txBody>
      </p:sp>
    </p:spTree>
    <p:extLst>
      <p:ext uri="{BB962C8B-B14F-4D97-AF65-F5344CB8AC3E}">
        <p14:creationId xmlns:p14="http://schemas.microsoft.com/office/powerpoint/2010/main" val="613800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34</a:t>
            </a:fld>
            <a:endParaRPr lang="en-US" dirty="0"/>
          </a:p>
        </p:txBody>
      </p:sp>
    </p:spTree>
    <p:extLst>
      <p:ext uri="{BB962C8B-B14F-4D97-AF65-F5344CB8AC3E}">
        <p14:creationId xmlns:p14="http://schemas.microsoft.com/office/powerpoint/2010/main" val="250083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35</a:t>
            </a:fld>
            <a:endParaRPr lang="en-US" dirty="0"/>
          </a:p>
        </p:txBody>
      </p:sp>
    </p:spTree>
    <p:extLst>
      <p:ext uri="{BB962C8B-B14F-4D97-AF65-F5344CB8AC3E}">
        <p14:creationId xmlns:p14="http://schemas.microsoft.com/office/powerpoint/2010/main" val="4112082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36</a:t>
            </a:fld>
            <a:endParaRPr lang="en-US" dirty="0"/>
          </a:p>
        </p:txBody>
      </p:sp>
    </p:spTree>
    <p:extLst>
      <p:ext uri="{BB962C8B-B14F-4D97-AF65-F5344CB8AC3E}">
        <p14:creationId xmlns:p14="http://schemas.microsoft.com/office/powerpoint/2010/main" val="3440735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37</a:t>
            </a:fld>
            <a:endParaRPr lang="en-US" dirty="0"/>
          </a:p>
        </p:txBody>
      </p:sp>
    </p:spTree>
    <p:extLst>
      <p:ext uri="{BB962C8B-B14F-4D97-AF65-F5344CB8AC3E}">
        <p14:creationId xmlns:p14="http://schemas.microsoft.com/office/powerpoint/2010/main" val="1202961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38</a:t>
            </a:fld>
            <a:endParaRPr lang="en-US" dirty="0"/>
          </a:p>
        </p:txBody>
      </p:sp>
    </p:spTree>
    <p:extLst>
      <p:ext uri="{BB962C8B-B14F-4D97-AF65-F5344CB8AC3E}">
        <p14:creationId xmlns:p14="http://schemas.microsoft.com/office/powerpoint/2010/main" val="3323528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a:t>
            </a:fld>
            <a:endParaRPr lang="en-US" dirty="0"/>
          </a:p>
        </p:txBody>
      </p:sp>
    </p:spTree>
    <p:extLst>
      <p:ext uri="{BB962C8B-B14F-4D97-AF65-F5344CB8AC3E}">
        <p14:creationId xmlns:p14="http://schemas.microsoft.com/office/powerpoint/2010/main" val="610154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39</a:t>
            </a:fld>
            <a:endParaRPr lang="en-US" dirty="0"/>
          </a:p>
        </p:txBody>
      </p:sp>
    </p:spTree>
    <p:extLst>
      <p:ext uri="{BB962C8B-B14F-4D97-AF65-F5344CB8AC3E}">
        <p14:creationId xmlns:p14="http://schemas.microsoft.com/office/powerpoint/2010/main" val="1177368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41</a:t>
            </a:fld>
            <a:endParaRPr lang="en-US" dirty="0"/>
          </a:p>
        </p:txBody>
      </p:sp>
    </p:spTree>
    <p:extLst>
      <p:ext uri="{BB962C8B-B14F-4D97-AF65-F5344CB8AC3E}">
        <p14:creationId xmlns:p14="http://schemas.microsoft.com/office/powerpoint/2010/main" val="844988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42</a:t>
            </a:fld>
            <a:endParaRPr lang="en-US" dirty="0"/>
          </a:p>
        </p:txBody>
      </p:sp>
    </p:spTree>
    <p:extLst>
      <p:ext uri="{BB962C8B-B14F-4D97-AF65-F5344CB8AC3E}">
        <p14:creationId xmlns:p14="http://schemas.microsoft.com/office/powerpoint/2010/main" val="3005771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43</a:t>
            </a:fld>
            <a:endParaRPr lang="en-US" dirty="0"/>
          </a:p>
        </p:txBody>
      </p:sp>
    </p:spTree>
    <p:extLst>
      <p:ext uri="{BB962C8B-B14F-4D97-AF65-F5344CB8AC3E}">
        <p14:creationId xmlns:p14="http://schemas.microsoft.com/office/powerpoint/2010/main" val="1631683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44</a:t>
            </a:fld>
            <a:endParaRPr lang="en-US" dirty="0"/>
          </a:p>
        </p:txBody>
      </p:sp>
    </p:spTree>
    <p:extLst>
      <p:ext uri="{BB962C8B-B14F-4D97-AF65-F5344CB8AC3E}">
        <p14:creationId xmlns:p14="http://schemas.microsoft.com/office/powerpoint/2010/main" val="3474092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45</a:t>
            </a:fld>
            <a:endParaRPr lang="en-US" dirty="0"/>
          </a:p>
        </p:txBody>
      </p:sp>
    </p:spTree>
    <p:extLst>
      <p:ext uri="{BB962C8B-B14F-4D97-AF65-F5344CB8AC3E}">
        <p14:creationId xmlns:p14="http://schemas.microsoft.com/office/powerpoint/2010/main" val="229537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46</a:t>
            </a:fld>
            <a:endParaRPr lang="en-US" dirty="0"/>
          </a:p>
        </p:txBody>
      </p:sp>
    </p:spTree>
    <p:extLst>
      <p:ext uri="{BB962C8B-B14F-4D97-AF65-F5344CB8AC3E}">
        <p14:creationId xmlns:p14="http://schemas.microsoft.com/office/powerpoint/2010/main" val="1129946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47</a:t>
            </a:fld>
            <a:endParaRPr lang="en-US" dirty="0"/>
          </a:p>
        </p:txBody>
      </p:sp>
    </p:spTree>
    <p:extLst>
      <p:ext uri="{BB962C8B-B14F-4D97-AF65-F5344CB8AC3E}">
        <p14:creationId xmlns:p14="http://schemas.microsoft.com/office/powerpoint/2010/main" val="4252283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48</a:t>
            </a:fld>
            <a:endParaRPr lang="en-US" dirty="0"/>
          </a:p>
        </p:txBody>
      </p:sp>
    </p:spTree>
    <p:extLst>
      <p:ext uri="{BB962C8B-B14F-4D97-AF65-F5344CB8AC3E}">
        <p14:creationId xmlns:p14="http://schemas.microsoft.com/office/powerpoint/2010/main" val="2182082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49</a:t>
            </a:fld>
            <a:endParaRPr lang="en-US" dirty="0"/>
          </a:p>
        </p:txBody>
      </p:sp>
    </p:spTree>
    <p:extLst>
      <p:ext uri="{BB962C8B-B14F-4D97-AF65-F5344CB8AC3E}">
        <p14:creationId xmlns:p14="http://schemas.microsoft.com/office/powerpoint/2010/main" val="1210765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13</a:t>
            </a:fld>
            <a:endParaRPr lang="en-US" dirty="0"/>
          </a:p>
        </p:txBody>
      </p:sp>
    </p:spTree>
    <p:extLst>
      <p:ext uri="{BB962C8B-B14F-4D97-AF65-F5344CB8AC3E}">
        <p14:creationId xmlns:p14="http://schemas.microsoft.com/office/powerpoint/2010/main" val="341803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50</a:t>
            </a:fld>
            <a:endParaRPr lang="en-US" dirty="0"/>
          </a:p>
        </p:txBody>
      </p:sp>
    </p:spTree>
    <p:extLst>
      <p:ext uri="{BB962C8B-B14F-4D97-AF65-F5344CB8AC3E}">
        <p14:creationId xmlns:p14="http://schemas.microsoft.com/office/powerpoint/2010/main" val="2628637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51</a:t>
            </a:fld>
            <a:endParaRPr lang="en-US" dirty="0"/>
          </a:p>
        </p:txBody>
      </p:sp>
    </p:spTree>
    <p:extLst>
      <p:ext uri="{BB962C8B-B14F-4D97-AF65-F5344CB8AC3E}">
        <p14:creationId xmlns:p14="http://schemas.microsoft.com/office/powerpoint/2010/main" val="3007931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52</a:t>
            </a:fld>
            <a:endParaRPr lang="en-US" dirty="0"/>
          </a:p>
        </p:txBody>
      </p:sp>
    </p:spTree>
    <p:extLst>
      <p:ext uri="{BB962C8B-B14F-4D97-AF65-F5344CB8AC3E}">
        <p14:creationId xmlns:p14="http://schemas.microsoft.com/office/powerpoint/2010/main" val="1380629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53</a:t>
            </a:fld>
            <a:endParaRPr lang="en-US" dirty="0"/>
          </a:p>
        </p:txBody>
      </p:sp>
    </p:spTree>
    <p:extLst>
      <p:ext uri="{BB962C8B-B14F-4D97-AF65-F5344CB8AC3E}">
        <p14:creationId xmlns:p14="http://schemas.microsoft.com/office/powerpoint/2010/main" val="52055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54</a:t>
            </a:fld>
            <a:endParaRPr lang="en-US" dirty="0"/>
          </a:p>
        </p:txBody>
      </p:sp>
    </p:spTree>
    <p:extLst>
      <p:ext uri="{BB962C8B-B14F-4D97-AF65-F5344CB8AC3E}">
        <p14:creationId xmlns:p14="http://schemas.microsoft.com/office/powerpoint/2010/main" val="3874355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55</a:t>
            </a:fld>
            <a:endParaRPr lang="en-US" dirty="0"/>
          </a:p>
        </p:txBody>
      </p:sp>
    </p:spTree>
    <p:extLst>
      <p:ext uri="{BB962C8B-B14F-4D97-AF65-F5344CB8AC3E}">
        <p14:creationId xmlns:p14="http://schemas.microsoft.com/office/powerpoint/2010/main" val="1586697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56</a:t>
            </a:fld>
            <a:endParaRPr lang="en-US" dirty="0"/>
          </a:p>
        </p:txBody>
      </p:sp>
    </p:spTree>
    <p:extLst>
      <p:ext uri="{BB962C8B-B14F-4D97-AF65-F5344CB8AC3E}">
        <p14:creationId xmlns:p14="http://schemas.microsoft.com/office/powerpoint/2010/main" val="2259030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57</a:t>
            </a:fld>
            <a:endParaRPr lang="en-US" dirty="0"/>
          </a:p>
        </p:txBody>
      </p:sp>
    </p:spTree>
    <p:extLst>
      <p:ext uri="{BB962C8B-B14F-4D97-AF65-F5344CB8AC3E}">
        <p14:creationId xmlns:p14="http://schemas.microsoft.com/office/powerpoint/2010/main" val="28849842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58</a:t>
            </a:fld>
            <a:endParaRPr lang="en-US" dirty="0"/>
          </a:p>
        </p:txBody>
      </p:sp>
    </p:spTree>
    <p:extLst>
      <p:ext uri="{BB962C8B-B14F-4D97-AF65-F5344CB8AC3E}">
        <p14:creationId xmlns:p14="http://schemas.microsoft.com/office/powerpoint/2010/main" val="2090292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59</a:t>
            </a:fld>
            <a:endParaRPr lang="en-US" dirty="0"/>
          </a:p>
        </p:txBody>
      </p:sp>
    </p:spTree>
    <p:extLst>
      <p:ext uri="{BB962C8B-B14F-4D97-AF65-F5344CB8AC3E}">
        <p14:creationId xmlns:p14="http://schemas.microsoft.com/office/powerpoint/2010/main" val="558562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14</a:t>
            </a:fld>
            <a:endParaRPr lang="en-US" dirty="0"/>
          </a:p>
        </p:txBody>
      </p:sp>
    </p:spTree>
    <p:extLst>
      <p:ext uri="{BB962C8B-B14F-4D97-AF65-F5344CB8AC3E}">
        <p14:creationId xmlns:p14="http://schemas.microsoft.com/office/powerpoint/2010/main" val="1160520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60</a:t>
            </a:fld>
            <a:endParaRPr lang="en-US" dirty="0"/>
          </a:p>
        </p:txBody>
      </p:sp>
    </p:spTree>
    <p:extLst>
      <p:ext uri="{BB962C8B-B14F-4D97-AF65-F5344CB8AC3E}">
        <p14:creationId xmlns:p14="http://schemas.microsoft.com/office/powerpoint/2010/main" val="1621920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61</a:t>
            </a:fld>
            <a:endParaRPr lang="en-US" dirty="0"/>
          </a:p>
        </p:txBody>
      </p:sp>
    </p:spTree>
    <p:extLst>
      <p:ext uri="{BB962C8B-B14F-4D97-AF65-F5344CB8AC3E}">
        <p14:creationId xmlns:p14="http://schemas.microsoft.com/office/powerpoint/2010/main" val="17428896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62</a:t>
            </a:fld>
            <a:endParaRPr lang="en-US" dirty="0"/>
          </a:p>
        </p:txBody>
      </p:sp>
    </p:spTree>
    <p:extLst>
      <p:ext uri="{BB962C8B-B14F-4D97-AF65-F5344CB8AC3E}">
        <p14:creationId xmlns:p14="http://schemas.microsoft.com/office/powerpoint/2010/main" val="26988790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63</a:t>
            </a:fld>
            <a:endParaRPr lang="en-US" dirty="0"/>
          </a:p>
        </p:txBody>
      </p:sp>
    </p:spTree>
    <p:extLst>
      <p:ext uri="{BB962C8B-B14F-4D97-AF65-F5344CB8AC3E}">
        <p14:creationId xmlns:p14="http://schemas.microsoft.com/office/powerpoint/2010/main" val="601441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64</a:t>
            </a:fld>
            <a:endParaRPr lang="en-US" dirty="0"/>
          </a:p>
        </p:txBody>
      </p:sp>
    </p:spTree>
    <p:extLst>
      <p:ext uri="{BB962C8B-B14F-4D97-AF65-F5344CB8AC3E}">
        <p14:creationId xmlns:p14="http://schemas.microsoft.com/office/powerpoint/2010/main" val="9612557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65</a:t>
            </a:fld>
            <a:endParaRPr lang="en-US" dirty="0"/>
          </a:p>
        </p:txBody>
      </p:sp>
    </p:spTree>
    <p:extLst>
      <p:ext uri="{BB962C8B-B14F-4D97-AF65-F5344CB8AC3E}">
        <p14:creationId xmlns:p14="http://schemas.microsoft.com/office/powerpoint/2010/main" val="33200648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66</a:t>
            </a:fld>
            <a:endParaRPr lang="en-US" dirty="0"/>
          </a:p>
        </p:txBody>
      </p:sp>
    </p:spTree>
    <p:extLst>
      <p:ext uri="{BB962C8B-B14F-4D97-AF65-F5344CB8AC3E}">
        <p14:creationId xmlns:p14="http://schemas.microsoft.com/office/powerpoint/2010/main" val="7851413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67</a:t>
            </a:fld>
            <a:endParaRPr lang="en-US" dirty="0"/>
          </a:p>
        </p:txBody>
      </p:sp>
    </p:spTree>
    <p:extLst>
      <p:ext uri="{BB962C8B-B14F-4D97-AF65-F5344CB8AC3E}">
        <p14:creationId xmlns:p14="http://schemas.microsoft.com/office/powerpoint/2010/main" val="12508935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68</a:t>
            </a:fld>
            <a:endParaRPr lang="en-US" dirty="0"/>
          </a:p>
        </p:txBody>
      </p:sp>
    </p:spTree>
    <p:extLst>
      <p:ext uri="{BB962C8B-B14F-4D97-AF65-F5344CB8AC3E}">
        <p14:creationId xmlns:p14="http://schemas.microsoft.com/office/powerpoint/2010/main" val="151154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69</a:t>
            </a:fld>
            <a:endParaRPr lang="en-US" dirty="0"/>
          </a:p>
        </p:txBody>
      </p:sp>
    </p:spTree>
    <p:extLst>
      <p:ext uri="{BB962C8B-B14F-4D97-AF65-F5344CB8AC3E}">
        <p14:creationId xmlns:p14="http://schemas.microsoft.com/office/powerpoint/2010/main" val="3049476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15</a:t>
            </a:fld>
            <a:endParaRPr lang="en-US" dirty="0"/>
          </a:p>
        </p:txBody>
      </p:sp>
    </p:spTree>
    <p:extLst>
      <p:ext uri="{BB962C8B-B14F-4D97-AF65-F5344CB8AC3E}">
        <p14:creationId xmlns:p14="http://schemas.microsoft.com/office/powerpoint/2010/main" val="38516313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70</a:t>
            </a:fld>
            <a:endParaRPr lang="en-US" dirty="0"/>
          </a:p>
        </p:txBody>
      </p:sp>
    </p:spTree>
    <p:extLst>
      <p:ext uri="{BB962C8B-B14F-4D97-AF65-F5344CB8AC3E}">
        <p14:creationId xmlns:p14="http://schemas.microsoft.com/office/powerpoint/2010/main" val="2241291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71</a:t>
            </a:fld>
            <a:endParaRPr lang="en-US" dirty="0"/>
          </a:p>
        </p:txBody>
      </p:sp>
    </p:spTree>
    <p:extLst>
      <p:ext uri="{BB962C8B-B14F-4D97-AF65-F5344CB8AC3E}">
        <p14:creationId xmlns:p14="http://schemas.microsoft.com/office/powerpoint/2010/main" val="1605757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72</a:t>
            </a:fld>
            <a:endParaRPr lang="en-US" dirty="0"/>
          </a:p>
        </p:txBody>
      </p:sp>
    </p:spTree>
    <p:extLst>
      <p:ext uri="{BB962C8B-B14F-4D97-AF65-F5344CB8AC3E}">
        <p14:creationId xmlns:p14="http://schemas.microsoft.com/office/powerpoint/2010/main" val="35422410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73</a:t>
            </a:fld>
            <a:endParaRPr lang="en-US" dirty="0"/>
          </a:p>
        </p:txBody>
      </p:sp>
    </p:spTree>
    <p:extLst>
      <p:ext uri="{BB962C8B-B14F-4D97-AF65-F5344CB8AC3E}">
        <p14:creationId xmlns:p14="http://schemas.microsoft.com/office/powerpoint/2010/main" val="2869220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75</a:t>
            </a:fld>
            <a:endParaRPr lang="en-US" dirty="0"/>
          </a:p>
        </p:txBody>
      </p:sp>
    </p:spTree>
    <p:extLst>
      <p:ext uri="{BB962C8B-B14F-4D97-AF65-F5344CB8AC3E}">
        <p14:creationId xmlns:p14="http://schemas.microsoft.com/office/powerpoint/2010/main" val="1652503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77</a:t>
            </a:fld>
            <a:endParaRPr lang="en-US" dirty="0"/>
          </a:p>
        </p:txBody>
      </p:sp>
    </p:spTree>
    <p:extLst>
      <p:ext uri="{BB962C8B-B14F-4D97-AF65-F5344CB8AC3E}">
        <p14:creationId xmlns:p14="http://schemas.microsoft.com/office/powerpoint/2010/main" val="40942102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78</a:t>
            </a:fld>
            <a:endParaRPr lang="en-US" dirty="0"/>
          </a:p>
        </p:txBody>
      </p:sp>
    </p:spTree>
    <p:extLst>
      <p:ext uri="{BB962C8B-B14F-4D97-AF65-F5344CB8AC3E}">
        <p14:creationId xmlns:p14="http://schemas.microsoft.com/office/powerpoint/2010/main" val="32229988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79</a:t>
            </a:fld>
            <a:endParaRPr lang="en-US" dirty="0"/>
          </a:p>
        </p:txBody>
      </p:sp>
    </p:spTree>
    <p:extLst>
      <p:ext uri="{BB962C8B-B14F-4D97-AF65-F5344CB8AC3E}">
        <p14:creationId xmlns:p14="http://schemas.microsoft.com/office/powerpoint/2010/main" val="22262366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80</a:t>
            </a:fld>
            <a:endParaRPr lang="en-US" dirty="0"/>
          </a:p>
        </p:txBody>
      </p:sp>
    </p:spTree>
    <p:extLst>
      <p:ext uri="{BB962C8B-B14F-4D97-AF65-F5344CB8AC3E}">
        <p14:creationId xmlns:p14="http://schemas.microsoft.com/office/powerpoint/2010/main" val="1206425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81</a:t>
            </a:fld>
            <a:endParaRPr lang="en-US" dirty="0"/>
          </a:p>
        </p:txBody>
      </p:sp>
    </p:spTree>
    <p:extLst>
      <p:ext uri="{BB962C8B-B14F-4D97-AF65-F5344CB8AC3E}">
        <p14:creationId xmlns:p14="http://schemas.microsoft.com/office/powerpoint/2010/main" val="895531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16</a:t>
            </a:fld>
            <a:endParaRPr lang="en-US" dirty="0"/>
          </a:p>
        </p:txBody>
      </p:sp>
    </p:spTree>
    <p:extLst>
      <p:ext uri="{BB962C8B-B14F-4D97-AF65-F5344CB8AC3E}">
        <p14:creationId xmlns:p14="http://schemas.microsoft.com/office/powerpoint/2010/main" val="2409844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82</a:t>
            </a:fld>
            <a:endParaRPr lang="en-US" dirty="0"/>
          </a:p>
        </p:txBody>
      </p:sp>
    </p:spTree>
    <p:extLst>
      <p:ext uri="{BB962C8B-B14F-4D97-AF65-F5344CB8AC3E}">
        <p14:creationId xmlns:p14="http://schemas.microsoft.com/office/powerpoint/2010/main" val="19365847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83</a:t>
            </a:fld>
            <a:endParaRPr lang="en-US" dirty="0"/>
          </a:p>
        </p:txBody>
      </p:sp>
    </p:spTree>
    <p:extLst>
      <p:ext uri="{BB962C8B-B14F-4D97-AF65-F5344CB8AC3E}">
        <p14:creationId xmlns:p14="http://schemas.microsoft.com/office/powerpoint/2010/main" val="21632050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84</a:t>
            </a:fld>
            <a:endParaRPr lang="en-US" dirty="0"/>
          </a:p>
        </p:txBody>
      </p:sp>
    </p:spTree>
    <p:extLst>
      <p:ext uri="{BB962C8B-B14F-4D97-AF65-F5344CB8AC3E}">
        <p14:creationId xmlns:p14="http://schemas.microsoft.com/office/powerpoint/2010/main" val="4869516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85</a:t>
            </a:fld>
            <a:endParaRPr lang="en-US" dirty="0"/>
          </a:p>
        </p:txBody>
      </p:sp>
    </p:spTree>
    <p:extLst>
      <p:ext uri="{BB962C8B-B14F-4D97-AF65-F5344CB8AC3E}">
        <p14:creationId xmlns:p14="http://schemas.microsoft.com/office/powerpoint/2010/main" val="9990915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86</a:t>
            </a:fld>
            <a:endParaRPr lang="en-US" dirty="0"/>
          </a:p>
        </p:txBody>
      </p:sp>
    </p:spTree>
    <p:extLst>
      <p:ext uri="{BB962C8B-B14F-4D97-AF65-F5344CB8AC3E}">
        <p14:creationId xmlns:p14="http://schemas.microsoft.com/office/powerpoint/2010/main" val="16069163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87</a:t>
            </a:fld>
            <a:endParaRPr lang="en-US" dirty="0"/>
          </a:p>
        </p:txBody>
      </p:sp>
    </p:spTree>
    <p:extLst>
      <p:ext uri="{BB962C8B-B14F-4D97-AF65-F5344CB8AC3E}">
        <p14:creationId xmlns:p14="http://schemas.microsoft.com/office/powerpoint/2010/main" val="2109443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https://www.techbang.com/posts/44430-three-laws-of-robotics-is-too-simple-google-ceo-made-ai-ten-principles</a:t>
            </a:r>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88</a:t>
            </a:fld>
            <a:endParaRPr lang="en-US" dirty="0"/>
          </a:p>
        </p:txBody>
      </p:sp>
    </p:spTree>
    <p:extLst>
      <p:ext uri="{BB962C8B-B14F-4D97-AF65-F5344CB8AC3E}">
        <p14:creationId xmlns:p14="http://schemas.microsoft.com/office/powerpoint/2010/main" val="3461417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89</a:t>
            </a:fld>
            <a:endParaRPr lang="en-US" dirty="0"/>
          </a:p>
        </p:txBody>
      </p:sp>
    </p:spTree>
    <p:extLst>
      <p:ext uri="{BB962C8B-B14F-4D97-AF65-F5344CB8AC3E}">
        <p14:creationId xmlns:p14="http://schemas.microsoft.com/office/powerpoint/2010/main" val="25858767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90</a:t>
            </a:fld>
            <a:endParaRPr lang="en-US" dirty="0"/>
          </a:p>
        </p:txBody>
      </p:sp>
    </p:spTree>
    <p:extLst>
      <p:ext uri="{BB962C8B-B14F-4D97-AF65-F5344CB8AC3E}">
        <p14:creationId xmlns:p14="http://schemas.microsoft.com/office/powerpoint/2010/main" val="22763649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91</a:t>
            </a:fld>
            <a:endParaRPr lang="en-US" dirty="0"/>
          </a:p>
        </p:txBody>
      </p:sp>
    </p:spTree>
    <p:extLst>
      <p:ext uri="{BB962C8B-B14F-4D97-AF65-F5344CB8AC3E}">
        <p14:creationId xmlns:p14="http://schemas.microsoft.com/office/powerpoint/2010/main" val="366996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17</a:t>
            </a:fld>
            <a:endParaRPr lang="en-US" dirty="0"/>
          </a:p>
        </p:txBody>
      </p:sp>
    </p:spTree>
    <p:extLst>
      <p:ext uri="{BB962C8B-B14F-4D97-AF65-F5344CB8AC3E}">
        <p14:creationId xmlns:p14="http://schemas.microsoft.com/office/powerpoint/2010/main" val="360980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92</a:t>
            </a:fld>
            <a:endParaRPr lang="en-US" dirty="0"/>
          </a:p>
        </p:txBody>
      </p:sp>
    </p:spTree>
    <p:extLst>
      <p:ext uri="{BB962C8B-B14F-4D97-AF65-F5344CB8AC3E}">
        <p14:creationId xmlns:p14="http://schemas.microsoft.com/office/powerpoint/2010/main" val="944178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93</a:t>
            </a:fld>
            <a:endParaRPr lang="en-US" dirty="0"/>
          </a:p>
        </p:txBody>
      </p:sp>
    </p:spTree>
    <p:extLst>
      <p:ext uri="{BB962C8B-B14F-4D97-AF65-F5344CB8AC3E}">
        <p14:creationId xmlns:p14="http://schemas.microsoft.com/office/powerpoint/2010/main" val="27015633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94</a:t>
            </a:fld>
            <a:endParaRPr lang="en-US" dirty="0"/>
          </a:p>
        </p:txBody>
      </p:sp>
    </p:spTree>
    <p:extLst>
      <p:ext uri="{BB962C8B-B14F-4D97-AF65-F5344CB8AC3E}">
        <p14:creationId xmlns:p14="http://schemas.microsoft.com/office/powerpoint/2010/main" val="33206896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95</a:t>
            </a:fld>
            <a:endParaRPr lang="en-US" dirty="0"/>
          </a:p>
        </p:txBody>
      </p:sp>
    </p:spTree>
    <p:extLst>
      <p:ext uri="{BB962C8B-B14F-4D97-AF65-F5344CB8AC3E}">
        <p14:creationId xmlns:p14="http://schemas.microsoft.com/office/powerpoint/2010/main" val="30766436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96</a:t>
            </a:fld>
            <a:endParaRPr lang="en-US" dirty="0"/>
          </a:p>
        </p:txBody>
      </p:sp>
    </p:spTree>
    <p:extLst>
      <p:ext uri="{BB962C8B-B14F-4D97-AF65-F5344CB8AC3E}">
        <p14:creationId xmlns:p14="http://schemas.microsoft.com/office/powerpoint/2010/main" val="28705480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97</a:t>
            </a:fld>
            <a:endParaRPr lang="en-US" dirty="0"/>
          </a:p>
        </p:txBody>
      </p:sp>
    </p:spTree>
    <p:extLst>
      <p:ext uri="{BB962C8B-B14F-4D97-AF65-F5344CB8AC3E}">
        <p14:creationId xmlns:p14="http://schemas.microsoft.com/office/powerpoint/2010/main" val="41236799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98</a:t>
            </a:fld>
            <a:endParaRPr lang="en-US" dirty="0"/>
          </a:p>
        </p:txBody>
      </p:sp>
    </p:spTree>
    <p:extLst>
      <p:ext uri="{BB962C8B-B14F-4D97-AF65-F5344CB8AC3E}">
        <p14:creationId xmlns:p14="http://schemas.microsoft.com/office/powerpoint/2010/main" val="31247106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99</a:t>
            </a:fld>
            <a:endParaRPr lang="en-US" dirty="0"/>
          </a:p>
        </p:txBody>
      </p:sp>
    </p:spTree>
    <p:extLst>
      <p:ext uri="{BB962C8B-B14F-4D97-AF65-F5344CB8AC3E}">
        <p14:creationId xmlns:p14="http://schemas.microsoft.com/office/powerpoint/2010/main" val="23964155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100</a:t>
            </a:fld>
            <a:endParaRPr lang="en-US" dirty="0"/>
          </a:p>
        </p:txBody>
      </p:sp>
    </p:spTree>
    <p:extLst>
      <p:ext uri="{BB962C8B-B14F-4D97-AF65-F5344CB8AC3E}">
        <p14:creationId xmlns:p14="http://schemas.microsoft.com/office/powerpoint/2010/main" val="35706201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101</a:t>
            </a:fld>
            <a:endParaRPr lang="en-US" dirty="0"/>
          </a:p>
        </p:txBody>
      </p:sp>
    </p:spTree>
    <p:extLst>
      <p:ext uri="{BB962C8B-B14F-4D97-AF65-F5344CB8AC3E}">
        <p14:creationId xmlns:p14="http://schemas.microsoft.com/office/powerpoint/2010/main" val="4083096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18</a:t>
            </a:fld>
            <a:endParaRPr lang="en-US" dirty="0"/>
          </a:p>
        </p:txBody>
      </p:sp>
    </p:spTree>
    <p:extLst>
      <p:ext uri="{BB962C8B-B14F-4D97-AF65-F5344CB8AC3E}">
        <p14:creationId xmlns:p14="http://schemas.microsoft.com/office/powerpoint/2010/main" val="4673068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102</a:t>
            </a:fld>
            <a:endParaRPr lang="en-US" dirty="0"/>
          </a:p>
        </p:txBody>
      </p:sp>
    </p:spTree>
    <p:extLst>
      <p:ext uri="{BB962C8B-B14F-4D97-AF65-F5344CB8AC3E}">
        <p14:creationId xmlns:p14="http://schemas.microsoft.com/office/powerpoint/2010/main" val="2199083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103</a:t>
            </a:fld>
            <a:endParaRPr lang="en-US" dirty="0"/>
          </a:p>
        </p:txBody>
      </p:sp>
    </p:spTree>
    <p:extLst>
      <p:ext uri="{BB962C8B-B14F-4D97-AF65-F5344CB8AC3E}">
        <p14:creationId xmlns:p14="http://schemas.microsoft.com/office/powerpoint/2010/main" val="10698222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104</a:t>
            </a:fld>
            <a:endParaRPr lang="en-US" dirty="0"/>
          </a:p>
        </p:txBody>
      </p:sp>
    </p:spTree>
    <p:extLst>
      <p:ext uri="{BB962C8B-B14F-4D97-AF65-F5344CB8AC3E}">
        <p14:creationId xmlns:p14="http://schemas.microsoft.com/office/powerpoint/2010/main" val="16182947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105</a:t>
            </a:fld>
            <a:endParaRPr lang="en-US" dirty="0"/>
          </a:p>
        </p:txBody>
      </p:sp>
    </p:spTree>
    <p:extLst>
      <p:ext uri="{BB962C8B-B14F-4D97-AF65-F5344CB8AC3E}">
        <p14:creationId xmlns:p14="http://schemas.microsoft.com/office/powerpoint/2010/main" val="2961313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106</a:t>
            </a:fld>
            <a:endParaRPr lang="en-US" dirty="0"/>
          </a:p>
        </p:txBody>
      </p:sp>
    </p:spTree>
    <p:extLst>
      <p:ext uri="{BB962C8B-B14F-4D97-AF65-F5344CB8AC3E}">
        <p14:creationId xmlns:p14="http://schemas.microsoft.com/office/powerpoint/2010/main" val="31498229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107</a:t>
            </a:fld>
            <a:endParaRPr lang="en-US" dirty="0"/>
          </a:p>
        </p:txBody>
      </p:sp>
    </p:spTree>
    <p:extLst>
      <p:ext uri="{BB962C8B-B14F-4D97-AF65-F5344CB8AC3E}">
        <p14:creationId xmlns:p14="http://schemas.microsoft.com/office/powerpoint/2010/main" val="21289520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108</a:t>
            </a:fld>
            <a:endParaRPr lang="en-US" dirty="0"/>
          </a:p>
        </p:txBody>
      </p:sp>
    </p:spTree>
    <p:extLst>
      <p:ext uri="{BB962C8B-B14F-4D97-AF65-F5344CB8AC3E}">
        <p14:creationId xmlns:p14="http://schemas.microsoft.com/office/powerpoint/2010/main" val="20209480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109</a:t>
            </a:fld>
            <a:endParaRPr lang="en-US" dirty="0"/>
          </a:p>
        </p:txBody>
      </p:sp>
    </p:spTree>
    <p:extLst>
      <p:ext uri="{BB962C8B-B14F-4D97-AF65-F5344CB8AC3E}">
        <p14:creationId xmlns:p14="http://schemas.microsoft.com/office/powerpoint/2010/main" val="35228267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110</a:t>
            </a:fld>
            <a:endParaRPr lang="en-US" dirty="0"/>
          </a:p>
        </p:txBody>
      </p:sp>
    </p:spTree>
    <p:extLst>
      <p:ext uri="{BB962C8B-B14F-4D97-AF65-F5344CB8AC3E}">
        <p14:creationId xmlns:p14="http://schemas.microsoft.com/office/powerpoint/2010/main" val="23214851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26CD33-4337-4529-948A-94F6960B2374}" type="slidenum">
              <a:rPr lang="en-US" smtClean="0"/>
              <a:pPr/>
              <a:t>111</a:t>
            </a:fld>
            <a:endParaRPr lang="en-US" dirty="0"/>
          </a:p>
        </p:txBody>
      </p:sp>
    </p:spTree>
    <p:extLst>
      <p:ext uri="{BB962C8B-B14F-4D97-AF65-F5344CB8AC3E}">
        <p14:creationId xmlns:p14="http://schemas.microsoft.com/office/powerpoint/2010/main" val="120120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lbum Cover">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en-US" dirty="0"/>
            </a:lvl1pPr>
            <a:extLst/>
          </a:lstStyle>
          <a:p>
            <a:r>
              <a:rPr kumimoji="0" lang="en-US" dirty="0"/>
              <a:t>Click to add photo album title</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kumimoji="0"/>
            </a:pPr>
            <a:endParaRPr kumimoji="0" lang="en-US" sz="3200" b="0" i="1" u="none" strike="noStrike" kern="0" cap="none" spc="0" normalizeH="0" baseline="0" noProof="0" dirty="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sz="1800" b="0" i="0"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extLst/>
          </a:lstStyle>
          <a:p>
            <a:pPr lvl="0"/>
            <a:r>
              <a:rPr kumimoji="0" lang="zh-TW" altLang="en-US" sz="2400" b="0" i="0" dirty="0">
                <a:solidFill>
                  <a:srgbClr val="000000"/>
                </a:solidFill>
                <a:latin typeface="新細明體"/>
                <a:ea typeface="+mn-ea"/>
                <a:cs typeface="新細明體"/>
              </a:rPr>
              <a:t>按一下以新增日期及其他詳細資料</a:t>
            </a:r>
            <a:endParaRPr kumimoji="0" lang="en-US" dirty="0"/>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dirty="0"/>
          </a:p>
        </p:txBody>
      </p:sp>
      <p:sp>
        <p:nvSpPr>
          <p:cNvPr id="11" name="Rectangle 10"/>
          <p:cNvSpPr>
            <a:spLocks noGrp="1"/>
          </p:cNvSpPr>
          <p:nvPr>
            <p:ph type="dt" sz="half" idx="12"/>
          </p:nvPr>
        </p:nvSpPr>
        <p:spPr/>
        <p:txBody>
          <a:bodyPr/>
          <a:lstStyle/>
          <a:p>
            <a:fld id="{FC1FCB94-84C0-46F1-8944-2DB3194D8676}" type="datetime1">
              <a:rPr kumimoji="0" lang="en-US" altLang="zh-TW" sz="1200" smtClean="0">
                <a:solidFill>
                  <a:schemeClr val="tx2"/>
                </a:solidFill>
              </a:rPr>
              <a:t>11/23/2023</a:t>
            </a:fld>
            <a:endParaRPr kumimoji="0" lang="en-US" dirty="0"/>
          </a:p>
        </p:txBody>
      </p:sp>
      <p:sp>
        <p:nvSpPr>
          <p:cNvPr id="12" name="Rectangle 11"/>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3" name="Rectangle 12"/>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Up Landscape with Caption">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5"/>
          </p:nvPr>
        </p:nvSpPr>
        <p:spPr/>
        <p:txBody>
          <a:bodyPr/>
          <a:lstStyle/>
          <a:p>
            <a:fld id="{A12B2DF6-2634-42EE-A6D4-167F3C3D91CD}" type="datetime1">
              <a:rPr kumimoji="0" lang="en-US" altLang="zh-TW" sz="1200" smtClean="0">
                <a:solidFill>
                  <a:schemeClr val="tx2"/>
                </a:solidFill>
              </a:rPr>
              <a:t>11/23/2023</a:t>
            </a:fld>
            <a:endParaRPr kumimoji="0" lang="en-US" dirty="0"/>
          </a:p>
        </p:txBody>
      </p:sp>
      <p:sp>
        <p:nvSpPr>
          <p:cNvPr id="7" name="Rectangle 6"/>
          <p:cNvSpPr>
            <a:spLocks noGrp="1"/>
          </p:cNvSpPr>
          <p:nvPr>
            <p:ph type="sldNum" sz="quarter" idx="1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7"/>
          </p:nvPr>
        </p:nvSpPr>
        <p:spPr/>
        <p:txBody>
          <a:bodyPr/>
          <a:lstStyle/>
          <a:p>
            <a:endParaRPr kumimoji="0"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Up Mixed">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5" name="Rectangle 4"/>
          <p:cNvSpPr>
            <a:spLocks noGrp="1"/>
          </p:cNvSpPr>
          <p:nvPr>
            <p:ph type="dt" sz="half" idx="14"/>
          </p:nvPr>
        </p:nvSpPr>
        <p:spPr/>
        <p:txBody>
          <a:bodyPr/>
          <a:lstStyle/>
          <a:p>
            <a:fld id="{B163B614-D28F-4B9C-A22D-457EE0299EE8}" type="datetime1">
              <a:rPr kumimoji="0" lang="en-US" altLang="zh-TW" sz="1200" smtClean="0">
                <a:solidFill>
                  <a:schemeClr val="tx2"/>
                </a:solidFill>
              </a:rPr>
              <a:t>11/23/2023</a:t>
            </a:fld>
            <a:endParaRPr kumimoji="0" lang="en-US" dirty="0"/>
          </a:p>
        </p:txBody>
      </p:sp>
      <p:sp>
        <p:nvSpPr>
          <p:cNvPr id="6" name="Rectangle 5"/>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Up Portrait with Captions">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sz="1600" baseline="0">
                <a:solidFill>
                  <a:schemeClr val="tx1"/>
                </a:solidFill>
                <a:latin typeface="+mn-lt"/>
                <a:ea typeface="+mn-ea"/>
                <a:cs typeface="+mn-cs"/>
              </a:defRPr>
            </a:lvl1pPr>
            <a:extLst/>
          </a:lstStyle>
          <a:p>
            <a:pPr lvl="0"/>
            <a:r>
              <a:rPr kumimoji="0" lang="en-US" dirty="0"/>
              <a:t>Click to add caption</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sz="1600" baseline="0"/>
            </a:lvl1pPr>
            <a:extLst/>
          </a:lstStyle>
          <a:p>
            <a:pPr lvl="0"/>
            <a:r>
              <a:rPr kumimoji="0" lang="en-US" dirty="0"/>
              <a:t>Click to add caption</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1" name="Rectangle 10"/>
          <p:cNvSpPr>
            <a:spLocks noGrp="1"/>
          </p:cNvSpPr>
          <p:nvPr>
            <p:ph type="dt" sz="half" idx="31"/>
          </p:nvPr>
        </p:nvSpPr>
        <p:spPr/>
        <p:txBody>
          <a:bodyPr/>
          <a:lstStyle/>
          <a:p>
            <a:fld id="{C555E890-C0F9-4751-9E09-47CEC271FA83}" type="datetime1">
              <a:rPr kumimoji="0" lang="en-US" altLang="zh-TW" sz="1200" smtClean="0">
                <a:solidFill>
                  <a:schemeClr val="tx2"/>
                </a:solidFill>
              </a:rPr>
              <a:t>11/23/2023</a:t>
            </a:fld>
            <a:endParaRPr kumimoji="0" lang="en-US" dirty="0"/>
          </a:p>
        </p:txBody>
      </p:sp>
      <p:sp>
        <p:nvSpPr>
          <p:cNvPr id="12" name="Rectangle 11"/>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5" name="Rectangle 14"/>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Up landscape with Caption">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sz="1600" baseline="0"/>
            </a:lvl1pPr>
            <a:extLst/>
          </a:lstStyle>
          <a:p>
            <a:pPr lvl="0"/>
            <a:r>
              <a:rPr kumimoji="0" lang="en-US" dirty="0"/>
              <a:t>Click to add caption</a:t>
            </a:r>
          </a:p>
        </p:txBody>
      </p:sp>
      <p:sp>
        <p:nvSpPr>
          <p:cNvPr id="10" name="Rectangle 9"/>
          <p:cNvSpPr>
            <a:spLocks noGrp="1"/>
          </p:cNvSpPr>
          <p:nvPr>
            <p:ph type="dt" sz="half" idx="25"/>
          </p:nvPr>
        </p:nvSpPr>
        <p:spPr/>
        <p:txBody>
          <a:bodyPr/>
          <a:lstStyle/>
          <a:p>
            <a:fld id="{AB7001F9-4D89-4B03-BDCF-9C81E318953B}" type="datetime1">
              <a:rPr kumimoji="0" lang="en-US" altLang="zh-TW" sz="1200" smtClean="0">
                <a:solidFill>
                  <a:schemeClr val="tx2"/>
                </a:solidFill>
              </a:rPr>
              <a:t>11/23/2023</a:t>
            </a:fld>
            <a:endParaRPr kumimoji="0" lang="en-US" dirty="0"/>
          </a:p>
        </p:txBody>
      </p:sp>
      <p:sp>
        <p:nvSpPr>
          <p:cNvPr id="11" name="Rectangle 10"/>
          <p:cNvSpPr>
            <a:spLocks noGrp="1"/>
          </p:cNvSpPr>
          <p:nvPr>
            <p:ph type="sldNum" sz="quarter" idx="26"/>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2" name="Rectangle 11"/>
          <p:cNvSpPr>
            <a:spLocks noGrp="1"/>
          </p:cNvSpPr>
          <p:nvPr>
            <p:ph type="ftr" sz="quarter" idx="27"/>
          </p:nvPr>
        </p:nvSpPr>
        <p:spPr/>
        <p:txBody>
          <a:bodyPr/>
          <a:lstStyle/>
          <a:p>
            <a:endParaRPr kumimoji="0"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Up Portrait with Large Caption">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8" name="Rectangle 7"/>
          <p:cNvSpPr>
            <a:spLocks noGrp="1"/>
          </p:cNvSpPr>
          <p:nvPr>
            <p:ph type="dt" sz="half" idx="33"/>
          </p:nvPr>
        </p:nvSpPr>
        <p:spPr/>
        <p:txBody>
          <a:bodyPr/>
          <a:lstStyle/>
          <a:p>
            <a:fld id="{6ED2750B-AF03-4023-AE4E-E098009E038B}" type="datetime1">
              <a:rPr kumimoji="0" lang="en-US" altLang="zh-TW" sz="1200" smtClean="0">
                <a:solidFill>
                  <a:schemeClr val="tx2"/>
                </a:solidFill>
              </a:rPr>
              <a:t>11/23/2023</a:t>
            </a:fld>
            <a:endParaRPr kumimoji="0" lang="en-US" dirty="0"/>
          </a:p>
        </p:txBody>
      </p:sp>
      <p:sp>
        <p:nvSpPr>
          <p:cNvPr id="9" name="Rectangle 8"/>
          <p:cNvSpPr>
            <a:spLocks noGrp="1"/>
          </p:cNvSpPr>
          <p:nvPr>
            <p:ph type="sldNum" sz="quarter" idx="34"/>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5"/>
          </p:nvPr>
        </p:nvSpPr>
        <p:spPr/>
        <p:txBody>
          <a:bodyPr/>
          <a:lstStyle/>
          <a:p>
            <a:endParaRPr kumimoji="0"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Up: 1 Portrait with  3 Landscape">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4"/>
          </p:nvPr>
        </p:nvSpPr>
        <p:spPr/>
        <p:txBody>
          <a:bodyPr/>
          <a:lstStyle/>
          <a:p>
            <a:fld id="{BF2844C3-346A-4A42-9A2C-4DD8D0DD5AAF}" type="datetime1">
              <a:rPr kumimoji="0" lang="en-US" altLang="zh-TW" sz="1200" smtClean="0">
                <a:solidFill>
                  <a:schemeClr val="tx2"/>
                </a:solidFill>
              </a:rPr>
              <a:t>11/23/2023</a:t>
            </a:fld>
            <a:endParaRPr kumimoji="0" lang="en-US" dirty="0"/>
          </a:p>
        </p:txBody>
      </p:sp>
      <p:sp>
        <p:nvSpPr>
          <p:cNvPr id="8" name="Rectangle 7"/>
          <p:cNvSpPr>
            <a:spLocks noGrp="1"/>
          </p:cNvSpPr>
          <p:nvPr>
            <p:ph type="sldNum" sz="quarter" idx="2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6"/>
          </p:nvPr>
        </p:nvSpPr>
        <p:spPr/>
        <p:txBody>
          <a:bodyPr/>
          <a:lstStyle/>
          <a:p>
            <a:endParaRPr kumimoji="0"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up: 3 Landscape with 2 Portrait">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29"/>
          </p:nvPr>
        </p:nvSpPr>
        <p:spPr/>
        <p:txBody>
          <a:bodyPr/>
          <a:lstStyle/>
          <a:p>
            <a:fld id="{3203F31D-63DE-4FCC-9083-2400A7BAA42A}" type="datetime1">
              <a:rPr kumimoji="0" lang="en-US" altLang="zh-TW" sz="1200" smtClean="0">
                <a:solidFill>
                  <a:schemeClr val="tx2"/>
                </a:solidFill>
              </a:rPr>
              <a:t>11/23/2023</a:t>
            </a:fld>
            <a:endParaRPr kumimoji="0" lang="en-US" dirty="0"/>
          </a:p>
        </p:txBody>
      </p:sp>
      <p:sp>
        <p:nvSpPr>
          <p:cNvPr id="8" name="Rectangle 7"/>
          <p:cNvSpPr>
            <a:spLocks noGrp="1"/>
          </p:cNvSpPr>
          <p:nvPr>
            <p:ph type="sldNum" sz="quarter" idx="30"/>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31"/>
          </p:nvPr>
        </p:nvSpPr>
        <p:spPr/>
        <p:txBody>
          <a:bodyPr/>
          <a:lstStyle/>
          <a:p>
            <a:endParaRPr kumimoji="0"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Up: 3 Portrait with 2 Landscape">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7" name="Rectangle 6"/>
          <p:cNvSpPr>
            <a:spLocks noGrp="1"/>
          </p:cNvSpPr>
          <p:nvPr>
            <p:ph type="dt" sz="half" idx="31"/>
          </p:nvPr>
        </p:nvSpPr>
        <p:spPr/>
        <p:txBody>
          <a:bodyPr/>
          <a:lstStyle/>
          <a:p>
            <a:fld id="{54C7C5C8-C457-4484-84A0-DB71673BC201}" type="datetime1">
              <a:rPr kumimoji="0" lang="en-US" altLang="zh-TW" sz="1200" smtClean="0">
                <a:solidFill>
                  <a:schemeClr val="tx2"/>
                </a:solidFill>
              </a:rPr>
              <a:t>11/23/2023</a:t>
            </a:fld>
            <a:endParaRPr kumimoji="0" lang="en-US" dirty="0"/>
          </a:p>
        </p:txBody>
      </p:sp>
      <p:sp>
        <p:nvSpPr>
          <p:cNvPr id="8" name="Rectangle 7"/>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16"/>
          </p:nvPr>
        </p:nvSpPr>
        <p:spPr/>
        <p:txBody>
          <a:bodyPr/>
          <a:lstStyle/>
          <a:p>
            <a:fld id="{096AEC55-2206-4E80-9FFC-52E4CA353C23}" type="datetime1">
              <a:rPr kumimoji="0" lang="en-US" altLang="zh-TW" sz="1200" smtClean="0">
                <a:solidFill>
                  <a:schemeClr val="tx2"/>
                </a:solidFill>
              </a:rPr>
              <a:t>11/23/2023</a:t>
            </a:fld>
            <a:endParaRPr kumimoji="0" lang="en-US" dirty="0"/>
          </a:p>
        </p:txBody>
      </p:sp>
      <p:sp>
        <p:nvSpPr>
          <p:cNvPr id="6" name="Rectangle 5"/>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Square with Caption">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9" name="Rectangle 8"/>
          <p:cNvSpPr>
            <a:spLocks noGrp="1"/>
          </p:cNvSpPr>
          <p:nvPr>
            <p:ph type="dt" sz="half" idx="17"/>
          </p:nvPr>
        </p:nvSpPr>
        <p:spPr/>
        <p:txBody>
          <a:bodyPr/>
          <a:lstStyle/>
          <a:p>
            <a:fld id="{175EEDB7-66BA-470C-85A7-6413B284748E}" type="datetime1">
              <a:rPr kumimoji="0" lang="en-US" altLang="zh-TW" sz="1200" smtClean="0">
                <a:solidFill>
                  <a:schemeClr val="tx2"/>
                </a:solidFill>
              </a:rPr>
              <a:t>11/23/2023</a:t>
            </a:fld>
            <a:endParaRPr kumimoji="0" lang="en-US" dirty="0"/>
          </a:p>
        </p:txBody>
      </p:sp>
      <p:sp>
        <p:nvSpPr>
          <p:cNvPr id="10" name="Rectangle 9"/>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1" name="Rectangle 10"/>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Landscape with Caption">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en-US" i="0" smtClean="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5CF7458C-0EB2-4CDC-9F01-13E1EA8F0683}" type="datetime1">
              <a:rPr kumimoji="0" lang="en-US" altLang="zh-TW" sz="1200" smtClean="0">
                <a:solidFill>
                  <a:schemeClr val="tx2"/>
                </a:solidFill>
              </a:rPr>
              <a:t>11/23/2023</a:t>
            </a:fld>
            <a:endParaRPr kumimoji="0" lang="en-US" dirty="0"/>
          </a:p>
        </p:txBody>
      </p:sp>
      <p:sp>
        <p:nvSpPr>
          <p:cNvPr id="6" name="Rectangle 5"/>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a">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sz="1800" i="0"/>
            </a:lvl1pPr>
            <a:extLst/>
          </a:lstStyle>
          <a:p>
            <a:pPr lvl="0"/>
            <a:r>
              <a:rPr kumimoji="0" lang="en-US" dirty="0"/>
              <a:t>Click to add caption</a:t>
            </a:r>
          </a:p>
        </p:txBody>
      </p:sp>
      <p:sp>
        <p:nvSpPr>
          <p:cNvPr id="5" name="Rectangle 4"/>
          <p:cNvSpPr>
            <a:spLocks noGrp="1"/>
          </p:cNvSpPr>
          <p:nvPr>
            <p:ph type="dt" sz="half" idx="31"/>
          </p:nvPr>
        </p:nvSpPr>
        <p:spPr/>
        <p:txBody>
          <a:bodyPr/>
          <a:lstStyle/>
          <a:p>
            <a:fld id="{9B8D2F65-7C4B-4D6D-AFD4-7FC0F0FB7D6C}" type="datetime1">
              <a:rPr kumimoji="0" lang="en-US" altLang="zh-TW" sz="1200" smtClean="0">
                <a:solidFill>
                  <a:schemeClr val="tx2"/>
                </a:solidFill>
              </a:rPr>
              <a:t>11/23/2023</a:t>
            </a:fld>
            <a:endParaRPr kumimoji="0" lang="en-US" dirty="0"/>
          </a:p>
        </p:txBody>
      </p:sp>
      <p:sp>
        <p:nvSpPr>
          <p:cNvPr id="6" name="Rectangle 5"/>
          <p:cNvSpPr>
            <a:spLocks noGrp="1"/>
          </p:cNvSpPr>
          <p:nvPr>
            <p:ph type="sldNum" sz="quarter" idx="32"/>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7" name="Rectangle 6"/>
          <p:cNvSpPr>
            <a:spLocks noGrp="1"/>
          </p:cNvSpPr>
          <p:nvPr>
            <p:ph type="ftr" sz="quarter" idx="33"/>
          </p:nvPr>
        </p:nvSpPr>
        <p:spPr/>
        <p:txBody>
          <a:bodyPr/>
          <a:lstStyle/>
          <a:p>
            <a:endParaRPr kumimoji="0"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TW" altLang="en-US"/>
              <a:t>按一下以編輯母片標題樣式</a:t>
            </a:r>
            <a:endParaRPr/>
          </a:p>
        </p:txBody>
      </p:sp>
      <p:sp>
        <p:nvSpPr>
          <p:cNvPr id="14" name="Rectangle 6"/>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2" name="Rectangle 7"/>
          <p:cNvSpPr>
            <a:spLocks noGrp="1"/>
          </p:cNvSpPr>
          <p:nvPr>
            <p:ph type="dt" sz="half" idx="10"/>
          </p:nvPr>
        </p:nvSpPr>
        <p:spPr/>
        <p:txBody>
          <a:bodyPr/>
          <a:lstStyle/>
          <a:p>
            <a:fld id="{40B5BDA6-E047-4318-94BB-F4D08EB7A25B}" type="datetime1">
              <a:rPr kumimoji="0" lang="en-US" altLang="zh-TW" smtClean="0"/>
              <a:t>11/23/2023</a:t>
            </a:fld>
            <a:endParaRPr kumimoji="0" lang="en-US" dirty="0"/>
          </a:p>
        </p:txBody>
      </p:sp>
      <p:sp>
        <p:nvSpPr>
          <p:cNvPr id="27" name="Rectangle 19"/>
          <p:cNvSpPr>
            <a:spLocks noGrp="1"/>
          </p:cNvSpPr>
          <p:nvPr>
            <p:ph type="ftr" sz="quarter" idx="11"/>
          </p:nvPr>
        </p:nvSpPr>
        <p:spPr/>
        <p:txBody>
          <a:bodyPr/>
          <a:lstStyle/>
          <a:p>
            <a:endParaRPr kumimoji="0" lang="en-US" dirty="0"/>
          </a:p>
        </p:txBody>
      </p:sp>
      <p:sp>
        <p:nvSpPr>
          <p:cNvPr id="24" name="Rectangle 26"/>
          <p:cNvSpPr>
            <a:spLocks noGrp="1"/>
          </p:cNvSpPr>
          <p:nvPr>
            <p:ph type="sldNum" sz="quarter" idx="12"/>
          </p:nvPr>
        </p:nvSpPr>
        <p:spPr/>
        <p:txBody>
          <a:bodyPr/>
          <a:lstStyle/>
          <a:p>
            <a:fld id="{963B0023-0CED-47F7-85AE-654F0B232C29}" type="slidenum">
              <a:rPr kumimoji="0" lang="en-US" smtClean="0"/>
              <a:pPr/>
              <a:t>‹#›</a:t>
            </a:fld>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Portrait with Caption">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4" name="Rectangle 3"/>
          <p:cNvSpPr>
            <a:spLocks noGrp="1"/>
          </p:cNvSpPr>
          <p:nvPr>
            <p:ph type="dt" sz="half" idx="12"/>
          </p:nvPr>
        </p:nvSpPr>
        <p:spPr/>
        <p:txBody>
          <a:bodyPr/>
          <a:lstStyle/>
          <a:p>
            <a:fld id="{1ED95C5C-08E9-450D-8E82-919EF68E5A6B}" type="datetime1">
              <a:rPr kumimoji="0" lang="en-US" altLang="zh-TW" sz="1200" smtClean="0">
                <a:solidFill>
                  <a:schemeClr val="tx2"/>
                </a:solidFill>
              </a:rPr>
              <a:t>11/23/2023</a:t>
            </a:fld>
            <a:endParaRPr kumimoji="0" lang="en-US" dirty="0"/>
          </a:p>
        </p:txBody>
      </p:sp>
      <p:sp>
        <p:nvSpPr>
          <p:cNvPr id="5" name="Rectangle 4"/>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6" name="Rectangle 5"/>
          <p:cNvSpPr>
            <a:spLocks noGrp="1"/>
          </p:cNvSpPr>
          <p:nvPr>
            <p:ph type="ftr" sz="quarter" idx="14"/>
          </p:nvPr>
        </p:nvSpPr>
        <p:spPr/>
        <p:txBody>
          <a:bodyPr/>
          <a:lstStyle/>
          <a:p>
            <a:endParaRPr kumimoji="0"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andscape (Fullscreen)">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a:buFontTx/>
              <a:buNone/>
            </a:pPr>
            <a:r>
              <a:rPr kumimoji="0" lang="en-US" i="0" dirty="0"/>
              <a:t>Click icon</a:t>
            </a:r>
            <a:r>
              <a:rPr kumimoji="0" lang="en-US" i="0" baseline="0" dirty="0"/>
              <a:t> to add </a:t>
            </a:r>
            <a:r>
              <a:rPr kumimoji="0" lang="en-US" i="0" dirty="0"/>
              <a:t>full page picture</a:t>
            </a:r>
            <a:endParaRPr kumimoji="0" lang="en-US" i="0" baseline="0" dirty="0"/>
          </a:p>
          <a:p>
            <a:pPr marL="0" marR="0" indent="0" algn="ctr">
              <a:buFontTx/>
              <a:buNone/>
            </a:pPr>
            <a:endParaRPr kumimoji="0" lang="en-US" i="0" dirty="0"/>
          </a:p>
          <a:p>
            <a:pPr algn="ctr">
              <a:buFontTx/>
              <a:buNone/>
            </a:pPr>
            <a:endParaRPr kumimoji="0" lang="en-US" i="0" dirty="0"/>
          </a:p>
          <a:p>
            <a:pPr algn="ctr">
              <a:buFontTx/>
              <a:buNone/>
            </a:pPr>
            <a:endParaRPr kumimoji="0" lang="en-US" i="0"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lbum Section">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baseline="0"/>
            </a:lvl1pPr>
            <a:extLst/>
          </a:lstStyle>
          <a:p>
            <a:r>
              <a:rPr kumimoji="0" lang="en-US" dirty="0"/>
              <a:t>Click to add section title</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sz="1800"/>
            </a:lvl1pPr>
            <a:extLst/>
          </a:lstStyle>
          <a:p>
            <a:pPr lvl="0"/>
            <a:r>
              <a:rPr kumimoji="0" lang="en-US" dirty="0"/>
              <a:t>Click to add subtitle</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TW" altLang="en-US"/>
              <a:t>將圖片拖曳至版面配置區或按一下圖示以新增</a:t>
            </a:r>
            <a:endParaRPr dirty="0"/>
          </a:p>
        </p:txBody>
      </p:sp>
      <p:sp>
        <p:nvSpPr>
          <p:cNvPr id="8" name="Rectangle 7"/>
          <p:cNvSpPr>
            <a:spLocks noGrp="1"/>
          </p:cNvSpPr>
          <p:nvPr>
            <p:ph type="dt" sz="half" idx="17"/>
          </p:nvPr>
        </p:nvSpPr>
        <p:spPr/>
        <p:txBody>
          <a:bodyPr/>
          <a:lstStyle/>
          <a:p>
            <a:fld id="{24863066-697C-4B9E-B1D1-3C22310417BD}" type="datetime1">
              <a:rPr kumimoji="0" lang="en-US" altLang="zh-TW" sz="1200" smtClean="0">
                <a:solidFill>
                  <a:schemeClr val="tx2"/>
                </a:solidFill>
              </a:rPr>
              <a:t>11/23/2023</a:t>
            </a:fld>
            <a:endParaRPr kumimoji="0" lang="en-US" dirty="0"/>
          </a:p>
        </p:txBody>
      </p:sp>
      <p:sp>
        <p:nvSpPr>
          <p:cNvPr id="9" name="Rectangle 8"/>
          <p:cNvSpPr>
            <a:spLocks noGrp="1"/>
          </p:cNvSpPr>
          <p:nvPr>
            <p:ph type="sldNum" sz="quarter" idx="18"/>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9"/>
          </p:nvPr>
        </p:nvSpPr>
        <p:spPr/>
        <p:txBody>
          <a:bodyPr/>
          <a:lstStyle/>
          <a:p>
            <a:endParaRPr kumimoji="0"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Up Portrait with Captions">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6"/>
          </p:nvPr>
        </p:nvSpPr>
        <p:spPr/>
        <p:txBody>
          <a:bodyPr/>
          <a:lstStyle/>
          <a:p>
            <a:fld id="{AE75B9F0-EC9B-485B-B5D2-D938BB5ED2FC}" type="datetime1">
              <a:rPr kumimoji="0" lang="en-US" altLang="zh-TW" sz="1200" smtClean="0">
                <a:solidFill>
                  <a:schemeClr val="tx2"/>
                </a:solidFill>
              </a:rPr>
              <a:t>11/23/2023</a:t>
            </a:fld>
            <a:endParaRPr kumimoji="0" lang="en-US" dirty="0"/>
          </a:p>
        </p:txBody>
      </p:sp>
      <p:sp>
        <p:nvSpPr>
          <p:cNvPr id="7" name="Rectangle 6"/>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Up Landscape with Captions">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0" hangingPunct="1"/>
            <a:r>
              <a:rPr lang="zh-TW" altLang="en-US"/>
              <a:t>將圖片拖曳至版面配置區或按一下圖示以新增</a:t>
            </a:r>
            <a:endParaRPr dirty="0"/>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5"/>
          <p:cNvSpPr>
            <a:spLocks noGrp="1"/>
          </p:cNvSpPr>
          <p:nvPr>
            <p:ph type="dt" sz="half" idx="18"/>
          </p:nvPr>
        </p:nvSpPr>
        <p:spPr/>
        <p:txBody>
          <a:bodyPr/>
          <a:lstStyle/>
          <a:p>
            <a:fld id="{D68260A9-273A-4E5E-BA14-7E8DD0C16A11}" type="datetime1">
              <a:rPr kumimoji="0" lang="en-US" altLang="zh-TW" sz="1200" smtClean="0">
                <a:solidFill>
                  <a:schemeClr val="tx2"/>
                </a:solidFill>
              </a:rPr>
              <a:t>11/23/2023</a:t>
            </a:fld>
            <a:endParaRPr kumimoji="0" lang="en-US" dirty="0"/>
          </a:p>
        </p:txBody>
      </p:sp>
      <p:sp>
        <p:nvSpPr>
          <p:cNvPr id="7" name="Rectangle 6"/>
          <p:cNvSpPr>
            <a:spLocks noGrp="1"/>
          </p:cNvSpPr>
          <p:nvPr>
            <p:ph type="sldNum" sz="quarter" idx="19"/>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9" name="Rectangle 8"/>
          <p:cNvSpPr>
            <a:spLocks noGrp="1"/>
          </p:cNvSpPr>
          <p:nvPr>
            <p:ph type="ftr" sz="quarter" idx="20"/>
          </p:nvPr>
        </p:nvSpPr>
        <p:spPr/>
        <p:txBody>
          <a:bodyPr/>
          <a:lstStyle/>
          <a:p>
            <a:endParaRPr kumimoji="0"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Up Mixed with Caption">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0" hangingPunct="1"/>
            <a:r>
              <a:rPr lang="zh-TW" altLang="en-US"/>
              <a:t>將圖片拖曳至版面配置區或按一下圖示以新增</a:t>
            </a:r>
            <a:endParaRPr dirty="0"/>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extLst/>
          </a:lstStyle>
          <a:p>
            <a:pPr lvl="0"/>
            <a:r>
              <a:rPr kumimoji="0" lang="en-US" dirty="0"/>
              <a:t>Click to add caption</a:t>
            </a:r>
          </a:p>
        </p:txBody>
      </p:sp>
      <p:sp>
        <p:nvSpPr>
          <p:cNvPr id="5" name="Rectangle 4"/>
          <p:cNvSpPr>
            <a:spLocks noGrp="1"/>
          </p:cNvSpPr>
          <p:nvPr>
            <p:ph type="dt" sz="half" idx="14"/>
          </p:nvPr>
        </p:nvSpPr>
        <p:spPr/>
        <p:txBody>
          <a:bodyPr/>
          <a:lstStyle/>
          <a:p>
            <a:fld id="{747B6446-7894-4ECC-88DA-0444B371F95B}" type="datetime1">
              <a:rPr kumimoji="0" lang="en-US" altLang="zh-TW" sz="1200" smtClean="0">
                <a:solidFill>
                  <a:schemeClr val="tx2"/>
                </a:solidFill>
              </a:rPr>
              <a:t>11/23/2023</a:t>
            </a:fld>
            <a:endParaRPr kumimoji="0" lang="en-US" dirty="0"/>
          </a:p>
        </p:txBody>
      </p:sp>
      <p:sp>
        <p:nvSpPr>
          <p:cNvPr id="7" name="Rectangle 6"/>
          <p:cNvSpPr>
            <a:spLocks noGrp="1"/>
          </p:cNvSpPr>
          <p:nvPr>
            <p:ph type="sldNum" sz="quarter" idx="15"/>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8" name="Rectangle 7"/>
          <p:cNvSpPr>
            <a:spLocks noGrp="1"/>
          </p:cNvSpPr>
          <p:nvPr>
            <p:ph type="ftr" sz="quarter" idx="16"/>
          </p:nvPr>
        </p:nvSpPr>
        <p:spPr/>
        <p:txBody>
          <a:bodyPr/>
          <a:lstStyle/>
          <a:p>
            <a:endParaRPr kumimoji="0"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Up Portrait with Captions">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342900" indent="-342900" algn="ctr" rtl="0" eaLnBrk="1" latinLnBrk="0" hangingPunct="1"/>
            <a:r>
              <a:rPr lang="zh-TW" altLang="en-US"/>
              <a:t>將圖片拖曳至版面配置區或按一下圖示以新增</a:t>
            </a:r>
            <a:endParaRPr dirty="0"/>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sz="1800" baseline="0">
                <a:solidFill>
                  <a:schemeClr val="tx1"/>
                </a:solidFill>
                <a:latin typeface="+mn-lt"/>
                <a:ea typeface="+mn-ea"/>
                <a:cs typeface="+mn-cs"/>
              </a:defRPr>
            </a:lvl1pPr>
            <a:extLst/>
          </a:lstStyle>
          <a:p>
            <a:pPr lvl="0"/>
            <a:r>
              <a:rPr kumimoji="0" lang="en-US" dirty="0"/>
              <a:t>Click to add caption</a:t>
            </a:r>
          </a:p>
        </p:txBody>
      </p:sp>
      <p:sp>
        <p:nvSpPr>
          <p:cNvPr id="8" name="Rectangle 7"/>
          <p:cNvSpPr>
            <a:spLocks noGrp="1"/>
          </p:cNvSpPr>
          <p:nvPr>
            <p:ph type="dt" sz="half" idx="16"/>
          </p:nvPr>
        </p:nvSpPr>
        <p:spPr/>
        <p:txBody>
          <a:bodyPr/>
          <a:lstStyle/>
          <a:p>
            <a:fld id="{FC17B188-0437-4B51-9F5B-8194BA2385C5}" type="datetime1">
              <a:rPr kumimoji="0" lang="en-US" altLang="zh-TW" sz="1200" smtClean="0">
                <a:solidFill>
                  <a:schemeClr val="tx2"/>
                </a:solidFill>
              </a:rPr>
              <a:t>11/23/2023</a:t>
            </a:fld>
            <a:endParaRPr kumimoji="0" lang="en-US" dirty="0"/>
          </a:p>
        </p:txBody>
      </p:sp>
      <p:sp>
        <p:nvSpPr>
          <p:cNvPr id="9" name="Rectangle 8"/>
          <p:cNvSpPr>
            <a:spLocks noGrp="1"/>
          </p:cNvSpPr>
          <p:nvPr>
            <p:ph type="sldNum" sz="quarter" idx="17"/>
          </p:nvPr>
        </p:nvSpPr>
        <p:spPr/>
        <p:txBody>
          <a:bodyPr/>
          <a:lstStyle/>
          <a:p>
            <a:pPr algn="r"/>
            <a:fld id="{F99EC173-99AE-4773-AB25-02E469A13EAE}" type="slidenum">
              <a:rPr kumimoji="0" lang="en-US" sz="1200" smtClean="0">
                <a:solidFill>
                  <a:schemeClr val="tx2"/>
                </a:solidFill>
              </a:rPr>
              <a:pPr algn="r"/>
              <a:t>‹#›</a:t>
            </a:fld>
            <a:endParaRPr kumimoji="0" lang="en-US" dirty="0"/>
          </a:p>
        </p:txBody>
      </p:sp>
      <p:sp>
        <p:nvSpPr>
          <p:cNvPr id="10" name="Rectangle 9"/>
          <p:cNvSpPr>
            <a:spLocks noGrp="1"/>
          </p:cNvSpPr>
          <p:nvPr>
            <p:ph type="ftr" sz="quarter" idx="18"/>
          </p:nvPr>
        </p:nvSpPr>
        <p:spPr/>
        <p:txBody>
          <a:bodyPr/>
          <a:lstStyle/>
          <a:p>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75000"/>
                <a:lumOff val="25000"/>
              </a:schemeClr>
            </a:gs>
            <a:gs pos="100000">
              <a:srgbClr val="00000C"/>
            </a:gs>
          </a:gsLst>
          <a:lin ang="16200000" scaled="0"/>
          <a:tileRect/>
        </a:gradFill>
        <a:effectLst/>
      </p:bgPr>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TW" altLang="en-US"/>
              <a:t>按一下以編輯母片標題樣式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sz="1200">
                <a:solidFill>
                  <a:schemeClr val="tx2"/>
                </a:solidFill>
              </a:defRPr>
            </a:lvl1pPr>
            <a:extLst/>
          </a:lstStyle>
          <a:p>
            <a:fld id="{D675CCDB-7E50-4FEA-9E44-AFEC97EB287D}" type="datetime1">
              <a:rPr kumimoji="0" lang="en-US" altLang="zh-TW" sz="1200" smtClean="0">
                <a:solidFill>
                  <a:schemeClr val="tx2"/>
                </a:solidFill>
              </a:rPr>
              <a:t>11/23/2023</a:t>
            </a:fld>
            <a:endParaRPr kumimoji="0" lang="en-US" sz="1200" dirty="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sz="1200">
                <a:solidFill>
                  <a:schemeClr val="tx2"/>
                </a:solidFill>
              </a:defRPr>
            </a:lvl1pPr>
            <a:extLst/>
          </a:lstStyle>
          <a:p>
            <a:pPr algn="ctr"/>
            <a:endParaRPr kumimoji="0" lang="en-US" sz="1200" dirty="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sz="1200">
                <a:solidFill>
                  <a:schemeClr val="tx2"/>
                </a:solidFill>
              </a:defRPr>
            </a:lvl1pPr>
            <a:extLst/>
          </a:lstStyle>
          <a:p>
            <a:pPr algn="r"/>
            <a:fld id="{F99EC173-99AE-4773-AB25-02E469A13EAE}" type="slidenum">
              <a:rPr kumimoji="0" lang="en-US" sz="1200" smtClean="0">
                <a:solidFill>
                  <a:schemeClr val="tx2"/>
                </a:solidFill>
              </a:rPr>
              <a:pPr algn="r"/>
              <a:t>‹#›</a:t>
            </a:fld>
            <a:endParaRPr kumimoji="0" lang="en-US" sz="1200" dirty="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hdr="0" ftr="0"/>
  <p:txStyles>
    <p:titleStyle>
      <a:lvl1pPr algn="l" rtl="0" eaLnBrk="1" latinLnBrk="0" hangingPunct="1">
        <a:spcBef>
          <a:spcPct val="0"/>
        </a:spcBef>
        <a:buNone/>
        <a:defRPr kumimoji="0"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1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9.png"/><Relationship Id="rId4" Type="http://schemas.openxmlformats.org/officeDocument/2006/relationships/notesSlide" Target="../notesSlides/notesSlide112.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0.png"/><Relationship Id="rId4" Type="http://schemas.openxmlformats.org/officeDocument/2006/relationships/notesSlide" Target="../notesSlides/notesSlide113.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4.png"/><Relationship Id="rId4" Type="http://schemas.openxmlformats.org/officeDocument/2006/relationships/notesSlide" Target="../notesSlides/notesSlide116.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5.png"/><Relationship Id="rId4" Type="http://schemas.openxmlformats.org/officeDocument/2006/relationships/notesSlide" Target="../notesSlides/notesSlide1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6.png"/><Relationship Id="rId4" Type="http://schemas.openxmlformats.org/officeDocument/2006/relationships/notesSlide" Target="../notesSlides/notesSlide118.xml"/></Relationships>
</file>

<file path=ppt/slides/_rels/slide1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hyperlink" Target="https://zh.wikipedia.org/wiki/%E4%BA%8B%E4%BB%B6%E8%A7%86%E7%95%8C" TargetMode="External"/><Relationship Id="rId2" Type="http://schemas.openxmlformats.org/officeDocument/2006/relationships/notesSlide" Target="../notesSlides/notesSlide129.xml"/><Relationship Id="rId1" Type="http://schemas.openxmlformats.org/officeDocument/2006/relationships/slideLayout" Target="../slideLayouts/slideLayout3.xml"/><Relationship Id="rId6" Type="http://schemas.openxmlformats.org/officeDocument/2006/relationships/hyperlink" Target="https://zh.wikipedia.org/wiki/%E5%B9%BE%E4%BD%95%E7%B4%9A%E6%95%B8" TargetMode="External"/><Relationship Id="rId5" Type="http://schemas.openxmlformats.org/officeDocument/2006/relationships/hyperlink" Target="https://zh.wikipedia.org/w/index.php?title=%E5%BA%93%E8%8C%A8%E7%BB%B4%E5%B0%94%E5%AE%9A%E7%90%86&amp;action=edit&amp;redlink=1" TargetMode="External"/><Relationship Id="rId4" Type="http://schemas.openxmlformats.org/officeDocument/2006/relationships/hyperlink" Target="https://zh.wikipedia.org/wiki/%E6%91%A9%E5%B0%94%E5%AE%9A%E5%BE%8B" TargetMode="Externa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06.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07.png"/></Relationships>
</file>

<file path=ppt/slides/_rels/slide16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8" Type="http://schemas.openxmlformats.org/officeDocument/2006/relationships/hyperlink" Target="https://zh.wikipedia.org/wiki/%E4%BD%8D%E5%85%83" TargetMode="External"/><Relationship Id="rId3" Type="http://schemas.openxmlformats.org/officeDocument/2006/relationships/hyperlink" Target="https://zh.wikipedia.org/wiki/%E6%B3%95%E5%9C%8B" TargetMode="External"/><Relationship Id="rId7" Type="http://schemas.openxmlformats.org/officeDocument/2006/relationships/hyperlink" Target="https://zh.wikipedia.org/wiki/%E6%99%AE%E6%9C%97%E5%85%8B%E9%95%B7%E5%BA%A6"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6" Type="http://schemas.openxmlformats.org/officeDocument/2006/relationships/hyperlink" Target="https://zh.wikipedia.org/wiki/%E7%89%9B%E9%A1%BF%E5%AE%9A%E5%BE%8B" TargetMode="External"/><Relationship Id="rId5" Type="http://schemas.openxmlformats.org/officeDocument/2006/relationships/hyperlink" Target="https://zh.wikipedia.org/wiki/%E7%9A%AE%E5%9F%83%E5%B0%94-%E8%A5%BF%E8%92%99%C2%B7%E6%8B%89%E6%99%AE%E6%8B%89%E6%96%AF" TargetMode="External"/><Relationship Id="rId4" Type="http://schemas.openxmlformats.org/officeDocument/2006/relationships/hyperlink" Target="https://zh.wikipedia.org/wiki/%E6%95%B8%E5%AD%B8%E5%AE%B6"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8" Type="http://schemas.openxmlformats.org/officeDocument/2006/relationships/hyperlink" Target="https://zh.wikipedia.org/wiki/%E6%8E%A8%E8%96%A6%E7%B3%BB%E7%B5%B1" TargetMode="External"/><Relationship Id="rId3" Type="http://schemas.openxmlformats.org/officeDocument/2006/relationships/hyperlink" Target="https://zh.wikipedia.org/wiki/%E4%BA%BA%E5%B7%A5%E6%99%BA%E8%83%BD" TargetMode="External"/><Relationship Id="rId7" Type="http://schemas.openxmlformats.org/officeDocument/2006/relationships/hyperlink" Target="https://zh.wikipedia.org/wiki/%E8%87%AA%E5%8B%95%E9%A7%95%E9%A7%9B%E6%B1%BD%E8%BB%8A" TargetMode="External"/><Relationship Id="rId2" Type="http://schemas.openxmlformats.org/officeDocument/2006/relationships/notesSlide" Target="../notesSlides/notesSlide151.xml"/><Relationship Id="rId1" Type="http://schemas.openxmlformats.org/officeDocument/2006/relationships/slideLayout" Target="../slideLayouts/slideLayout3.xml"/><Relationship Id="rId6" Type="http://schemas.openxmlformats.org/officeDocument/2006/relationships/hyperlink" Target="https://zh.wikipedia.org/wiki/%E4%BA%BA%E5%B7%A5%E6%99%BA%E8%83%BD%E5%AF%B9%E9%BD%90#cite_note-:113-13" TargetMode="External"/><Relationship Id="rId5" Type="http://schemas.openxmlformats.org/officeDocument/2006/relationships/hyperlink" Target="https://zh.wikipedia.org/wiki/%E8%AA%9E%E8%A8%80%E6%A8%A1%E5%9E%8B" TargetMode="External"/><Relationship Id="rId4" Type="http://schemas.openxmlformats.org/officeDocument/2006/relationships/hyperlink" Target="https://zh.wikipedia.org/wiki/%E6%9C%BA%E5%99%A8%E4%BA%BA"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zh.wikipedia.org/wiki/%E5%BC%97%E9%87%8C%E5%90%89%E4%BA%9A" TargetMode="External"/><Relationship Id="rId2" Type="http://schemas.openxmlformats.org/officeDocument/2006/relationships/notesSlide" Target="../notesSlides/notesSlide152.xml"/><Relationship Id="rId1" Type="http://schemas.openxmlformats.org/officeDocument/2006/relationships/slideLayout" Target="../slideLayouts/slideLayout3.xml"/><Relationship Id="rId5" Type="http://schemas.openxmlformats.org/officeDocument/2006/relationships/image" Target="../media/image112.jpeg"/><Relationship Id="rId4" Type="http://schemas.openxmlformats.org/officeDocument/2006/relationships/hyperlink" Target="https://zh.wikipedia.org/wiki/%E8%BF%88%E8%BE%BE%E6%96%AF" TargetMode="Externa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30.png"/><Relationship Id="rId12" Type="http://schemas.openxmlformats.org/officeDocument/2006/relationships/customXml" Target="../ink/ink5.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customXml" Target="../ink/ink7.xml"/><Relationship Id="rId5" Type="http://schemas.openxmlformats.org/officeDocument/2006/relationships/image" Target="../media/image31.png"/><Relationship Id="rId4" Type="http://schemas.openxmlformats.org/officeDocument/2006/relationships/customXml" Target="../ink/ink6.xml"/><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9.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800" y="2743200"/>
            <a:ext cx="7772400" cy="1015663"/>
          </a:xfrm>
          <a:prstGeom prst="rect">
            <a:avLst/>
          </a:prstGeom>
          <a:noFill/>
        </p:spPr>
        <p:txBody>
          <a:bodyPr wrap="square" rtlCol="0">
            <a:spAutoFit/>
          </a:bodyPr>
          <a:lstStyle/>
          <a:p>
            <a:pPr algn="ctr"/>
            <a:r>
              <a:rPr kumimoji="1" lang="zh-TW" altLang="en-US"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rPr>
              <a:t>大型語言模型</a:t>
            </a:r>
            <a:endParaRPr kumimoji="1" lang="en-US" altLang="zh-TW" sz="6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Arial"/>
            </a:endParaRPr>
          </a:p>
        </p:txBody>
      </p:sp>
      <p:sp>
        <p:nvSpPr>
          <p:cNvPr id="2" name="文字方塊 1">
            <a:extLst>
              <a:ext uri="{FF2B5EF4-FFF2-40B4-BE49-F238E27FC236}">
                <a16:creationId xmlns:a16="http://schemas.microsoft.com/office/drawing/2014/main" id="{2D45C9D6-352D-804E-9494-A13395EEC5C6}"/>
              </a:ext>
            </a:extLst>
          </p:cNvPr>
          <p:cNvSpPr txBox="1"/>
          <p:nvPr/>
        </p:nvSpPr>
        <p:spPr>
          <a:xfrm>
            <a:off x="5638800" y="5486400"/>
            <a:ext cx="3733800" cy="1200329"/>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講師：胡嘉璽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時間：</a:t>
            </a:r>
            <a:r>
              <a:rPr lang="en-US" altLang="zh-TW" sz="2400" b="1" dirty="0">
                <a:latin typeface="微軟正黑體" panose="020B0604030504040204" pitchFamily="34" charset="-120"/>
                <a:ea typeface="微軟正黑體" panose="020B0604030504040204" pitchFamily="34" charset="-120"/>
              </a:rPr>
              <a:t>202310</a:t>
            </a:r>
            <a:r>
              <a:rPr lang="zh-TW" altLang="en-US" sz="2400" b="1" dirty="0">
                <a:latin typeface="微軟正黑體" panose="020B0604030504040204" pitchFamily="34" charset="-120"/>
                <a:ea typeface="微軟正黑體" panose="020B0604030504040204" pitchFamily="34" charset="-120"/>
              </a:rPr>
              <a:t>月</a:t>
            </a:r>
            <a:r>
              <a:rPr lang="en-US" altLang="zh-TW" sz="2400" b="1" dirty="0">
                <a:latin typeface="微軟正黑體" panose="020B0604030504040204" pitchFamily="34" charset="-120"/>
                <a:ea typeface="微軟正黑體" panose="020B0604030504040204" pitchFamily="34" charset="-120"/>
              </a:rPr>
              <a:t>-12</a:t>
            </a:r>
            <a:r>
              <a:rPr lang="zh-TW" altLang="en-US" sz="2400" b="1" dirty="0">
                <a:latin typeface="微軟正黑體" panose="020B0604030504040204" pitchFamily="34" charset="-120"/>
                <a:ea typeface="微軟正黑體" panose="020B0604030504040204" pitchFamily="34" charset="-120"/>
              </a:rPr>
              <a:t>月</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地點：明新科技大學</a:t>
            </a:r>
          </a:p>
        </p:txBody>
      </p:sp>
    </p:spTree>
    <p:extLst>
      <p:ext uri="{BB962C8B-B14F-4D97-AF65-F5344CB8AC3E}">
        <p14:creationId xmlns:p14="http://schemas.microsoft.com/office/powerpoint/2010/main" val="24617022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96EA0FE-DB8F-8F53-9A47-F18A27C33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412903948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100</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70E080E6-0104-8C9B-CF87-0ABDAFB471E9}"/>
              </a:ext>
            </a:extLst>
          </p:cNvPr>
          <p:cNvPicPr>
            <a:picLocks noChangeAspect="1"/>
          </p:cNvPicPr>
          <p:nvPr/>
        </p:nvPicPr>
        <p:blipFill>
          <a:blip r:embed="rId3"/>
          <a:stretch>
            <a:fillRect/>
          </a:stretch>
        </p:blipFill>
        <p:spPr>
          <a:xfrm>
            <a:off x="0" y="2362200"/>
            <a:ext cx="9144000" cy="3060000"/>
          </a:xfrm>
          <a:prstGeom prst="rect">
            <a:avLst/>
          </a:prstGeom>
        </p:spPr>
      </p:pic>
    </p:spTree>
    <p:extLst>
      <p:ext uri="{BB962C8B-B14F-4D97-AF65-F5344CB8AC3E}">
        <p14:creationId xmlns:p14="http://schemas.microsoft.com/office/powerpoint/2010/main" val="70877479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2862322"/>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的訓練方法</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的論文</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多模態的</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358775" indent="-358775">
              <a:buFont typeface="Arial" panose="020B0604020202020204" pitchFamily="34" charset="0"/>
              <a:buChar char="•"/>
            </a:pP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在多樣測試中的表現</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30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2438400" y="250585"/>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神祕的</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GPT-4</a:t>
            </a:r>
            <a:endPar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101</a:t>
            </a:fld>
            <a:endParaRPr kumimoji="0" lang="en-US" dirty="0"/>
          </a:p>
        </p:txBody>
      </p:sp>
    </p:spTree>
    <p:extLst>
      <p:ext uri="{BB962C8B-B14F-4D97-AF65-F5344CB8AC3E}">
        <p14:creationId xmlns:p14="http://schemas.microsoft.com/office/powerpoint/2010/main" val="7806081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4524315"/>
          </a:xfrm>
          <a:prstGeom prst="rect">
            <a:avLst/>
          </a:prstGeom>
          <a:noFill/>
        </p:spPr>
        <p:txBody>
          <a:bodyPr wrap="square" rtlCol="0">
            <a:spAutoFit/>
          </a:bodyPr>
          <a:lstStyle/>
          <a:p>
            <a:pPr marL="358775" indent="-358775">
              <a:buFont typeface="Arial" panose="020B0604020202020204" pitchFamily="34" charset="0"/>
              <a:buChar char="•"/>
            </a:pP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2023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年</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3</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月</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14</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日釋出</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完全無技術資料</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可輸入影像、文字，產生文字</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使用預訓練模型，然後人類指導校正</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context window(8192</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4096)</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更大的輸入</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token(32768</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50</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頁，相比於上一版的</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2049)</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新的問答方式</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(system, user, assistant)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102</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313599556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103</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667000" y="76200"/>
            <a:ext cx="42357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506D8A07-D528-72AD-DF2A-CF854A4C0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905000"/>
            <a:ext cx="8096250" cy="2752725"/>
          </a:xfrm>
          <a:prstGeom prst="rect">
            <a:avLst/>
          </a:prstGeom>
        </p:spPr>
      </p:pic>
    </p:spTree>
    <p:extLst>
      <p:ext uri="{BB962C8B-B14F-4D97-AF65-F5344CB8AC3E}">
        <p14:creationId xmlns:p14="http://schemas.microsoft.com/office/powerpoint/2010/main" val="150591276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600200"/>
            <a:ext cx="7924800" cy="255454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先在極大的資料集中使用監督式學習</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再用人類及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a:t>
            </a: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目前使用微軟</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Azure</a:t>
            </a: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進行</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一定要使用分散式運算方式</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 Alignment)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104</a:t>
            </a:fld>
            <a:endParaRPr kumimoji="0" lang="en-US" dirty="0"/>
          </a:p>
        </p:txBody>
      </p:sp>
      <p:sp>
        <p:nvSpPr>
          <p:cNvPr id="2" name="文字版面配置區 2">
            <a:extLst>
              <a:ext uri="{FF2B5EF4-FFF2-40B4-BE49-F238E27FC236}">
                <a16:creationId xmlns:a16="http://schemas.microsoft.com/office/drawing/2014/main" id="{35080FF8-E0CC-EAD4-CFE8-6F12E622E414}"/>
              </a:ext>
            </a:extLst>
          </p:cNvPr>
          <p:cNvSpPr txBox="1">
            <a:spLocks/>
          </p:cNvSpPr>
          <p:nvPr/>
        </p:nvSpPr>
        <p:spPr>
          <a:xfrm>
            <a:off x="2209800" y="238185"/>
            <a:ext cx="4845377"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訓練方法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Tree>
    <p:extLst>
      <p:ext uri="{BB962C8B-B14F-4D97-AF65-F5344CB8AC3E}">
        <p14:creationId xmlns:p14="http://schemas.microsoft.com/office/powerpoint/2010/main" val="183485467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105</a:t>
            </a:fld>
            <a:endParaRPr kumimoji="0" lang="en-US" dirty="0"/>
          </a:p>
        </p:txBody>
      </p:sp>
      <p:pic>
        <p:nvPicPr>
          <p:cNvPr id="5" name="圖片 4">
            <a:extLst>
              <a:ext uri="{FF2B5EF4-FFF2-40B4-BE49-F238E27FC236}">
                <a16:creationId xmlns:a16="http://schemas.microsoft.com/office/drawing/2014/main" id="{6D3A31E3-2B00-3015-F0EE-E9A5BE1AD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388"/>
            <a:ext cx="9144000" cy="5141784"/>
          </a:xfrm>
          <a:prstGeom prst="rect">
            <a:avLst/>
          </a:prstGeom>
        </p:spPr>
      </p:pic>
    </p:spTree>
    <p:extLst>
      <p:ext uri="{BB962C8B-B14F-4D97-AF65-F5344CB8AC3E}">
        <p14:creationId xmlns:p14="http://schemas.microsoft.com/office/powerpoint/2010/main" val="186596928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論文作者</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106</a:t>
            </a:fld>
            <a:endParaRPr kumimoji="0" lang="en-US" dirty="0"/>
          </a:p>
        </p:txBody>
      </p:sp>
      <p:pic>
        <p:nvPicPr>
          <p:cNvPr id="6" name="圖片 5">
            <a:extLst>
              <a:ext uri="{FF2B5EF4-FFF2-40B4-BE49-F238E27FC236}">
                <a16:creationId xmlns:a16="http://schemas.microsoft.com/office/drawing/2014/main" id="{DA9F201E-AA75-52FC-FFF7-F03AC66D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2597"/>
          </a:xfrm>
          <a:prstGeom prst="rect">
            <a:avLst/>
          </a:prstGeom>
        </p:spPr>
      </p:pic>
    </p:spTree>
    <p:extLst>
      <p:ext uri="{BB962C8B-B14F-4D97-AF65-F5344CB8AC3E}">
        <p14:creationId xmlns:p14="http://schemas.microsoft.com/office/powerpoint/2010/main" val="13050306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3276600" y="152400"/>
            <a:ext cx="2864177"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技術細節</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107</a:t>
            </a:fld>
            <a:endParaRPr kumimoji="0" lang="en-US" dirty="0"/>
          </a:p>
        </p:txBody>
      </p:sp>
      <p:pic>
        <p:nvPicPr>
          <p:cNvPr id="5" name="圖片 4">
            <a:extLst>
              <a:ext uri="{FF2B5EF4-FFF2-40B4-BE49-F238E27FC236}">
                <a16:creationId xmlns:a16="http://schemas.microsoft.com/office/drawing/2014/main" id="{3804E41E-9AFA-1F24-864C-A3CE12E2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44904"/>
          </a:xfrm>
          <a:prstGeom prst="rect">
            <a:avLst/>
          </a:prstGeom>
        </p:spPr>
      </p:pic>
    </p:spTree>
    <p:extLst>
      <p:ext uri="{BB962C8B-B14F-4D97-AF65-F5344CB8AC3E}">
        <p14:creationId xmlns:p14="http://schemas.microsoft.com/office/powerpoint/2010/main" val="137284916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108</a:t>
            </a:fld>
            <a:endParaRPr kumimoji="0" lang="en-US" dirty="0"/>
          </a:p>
        </p:txBody>
      </p:sp>
      <p:pic>
        <p:nvPicPr>
          <p:cNvPr id="1026" name="Picture 2" descr="Ingredients laid out on a surface, including eggs, flour, butter, and milk">
            <a:extLst>
              <a:ext uri="{FF2B5EF4-FFF2-40B4-BE49-F238E27FC236}">
                <a16:creationId xmlns:a16="http://schemas.microsoft.com/office/drawing/2014/main" id="{F098FF68-EED6-8AC4-2900-53C49A57CC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524000"/>
            <a:ext cx="4038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F8F029A2-D16B-C557-30C9-77BBC3C8D227}"/>
              </a:ext>
            </a:extLst>
          </p:cNvPr>
          <p:cNvPicPr>
            <a:picLocks noChangeAspect="1"/>
          </p:cNvPicPr>
          <p:nvPr/>
        </p:nvPicPr>
        <p:blipFill>
          <a:blip r:embed="rId4"/>
          <a:stretch>
            <a:fillRect/>
          </a:stretch>
        </p:blipFill>
        <p:spPr>
          <a:xfrm>
            <a:off x="4450080" y="2438400"/>
            <a:ext cx="4704291" cy="2286000"/>
          </a:xfrm>
          <a:prstGeom prst="rect">
            <a:avLst/>
          </a:prstGeom>
        </p:spPr>
      </p:pic>
    </p:spTree>
    <p:extLst>
      <p:ext uri="{BB962C8B-B14F-4D97-AF65-F5344CB8AC3E}">
        <p14:creationId xmlns:p14="http://schemas.microsoft.com/office/powerpoint/2010/main" val="24198165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1524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多模態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可讀影像</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109</a:t>
            </a:fld>
            <a:endParaRPr kumimoji="0" lang="en-US" dirty="0"/>
          </a:p>
        </p:txBody>
      </p:sp>
      <p:pic>
        <p:nvPicPr>
          <p:cNvPr id="5" name="圖片 4">
            <a:extLst>
              <a:ext uri="{FF2B5EF4-FFF2-40B4-BE49-F238E27FC236}">
                <a16:creationId xmlns:a16="http://schemas.microsoft.com/office/drawing/2014/main" id="{D2671129-EFF3-2FBE-EF38-FBB713DC3EAE}"/>
              </a:ext>
            </a:extLst>
          </p:cNvPr>
          <p:cNvPicPr>
            <a:picLocks noChangeAspect="1"/>
          </p:cNvPicPr>
          <p:nvPr/>
        </p:nvPicPr>
        <p:blipFill>
          <a:blip r:embed="rId3"/>
          <a:stretch>
            <a:fillRect/>
          </a:stretch>
        </p:blipFill>
        <p:spPr>
          <a:xfrm>
            <a:off x="139298" y="1447800"/>
            <a:ext cx="3594502" cy="2510259"/>
          </a:xfrm>
          <a:prstGeom prst="rect">
            <a:avLst/>
          </a:prstGeom>
        </p:spPr>
      </p:pic>
      <p:pic>
        <p:nvPicPr>
          <p:cNvPr id="9" name="圖片 8">
            <a:extLst>
              <a:ext uri="{FF2B5EF4-FFF2-40B4-BE49-F238E27FC236}">
                <a16:creationId xmlns:a16="http://schemas.microsoft.com/office/drawing/2014/main" id="{F8FCEAAC-5A50-1CB9-737F-02B64A25AFF9}"/>
              </a:ext>
            </a:extLst>
          </p:cNvPr>
          <p:cNvPicPr>
            <a:picLocks noChangeAspect="1"/>
          </p:cNvPicPr>
          <p:nvPr/>
        </p:nvPicPr>
        <p:blipFill>
          <a:blip r:embed="rId4"/>
          <a:stretch>
            <a:fillRect/>
          </a:stretch>
        </p:blipFill>
        <p:spPr>
          <a:xfrm>
            <a:off x="3505200" y="4081992"/>
            <a:ext cx="5499502" cy="2461682"/>
          </a:xfrm>
          <a:prstGeom prst="rect">
            <a:avLst/>
          </a:prstGeom>
        </p:spPr>
      </p:pic>
    </p:spTree>
    <p:extLst>
      <p:ext uri="{BB962C8B-B14F-4D97-AF65-F5344CB8AC3E}">
        <p14:creationId xmlns:p14="http://schemas.microsoft.com/office/powerpoint/2010/main" val="7266708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1981200" y="31236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模型大到無法微調</a:t>
            </a:r>
          </a:p>
        </p:txBody>
      </p:sp>
      <p:pic>
        <p:nvPicPr>
          <p:cNvPr id="5" name="圖片 4">
            <a:extLst>
              <a:ext uri="{FF2B5EF4-FFF2-40B4-BE49-F238E27FC236}">
                <a16:creationId xmlns:a16="http://schemas.microsoft.com/office/drawing/2014/main" id="{2FAAE252-662D-9439-4058-DA92104A8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52600"/>
            <a:ext cx="7859905" cy="4419600"/>
          </a:xfrm>
          <a:prstGeom prst="rect">
            <a:avLst/>
          </a:prstGeom>
        </p:spPr>
      </p:pic>
    </p:spTree>
    <p:extLst>
      <p:ext uri="{BB962C8B-B14F-4D97-AF65-F5344CB8AC3E}">
        <p14:creationId xmlns:p14="http://schemas.microsoft.com/office/powerpoint/2010/main" val="228709139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110</a:t>
            </a:fld>
            <a:endParaRPr kumimoji="0" lang="en-US" dirty="0"/>
          </a:p>
        </p:txBody>
      </p:sp>
      <p:pic>
        <p:nvPicPr>
          <p:cNvPr id="5" name="圖片 4">
            <a:extLst>
              <a:ext uri="{FF2B5EF4-FFF2-40B4-BE49-F238E27FC236}">
                <a16:creationId xmlns:a16="http://schemas.microsoft.com/office/drawing/2014/main" id="{D6B19818-2B8E-CBE2-2CAF-DFBC8AA8E0B1}"/>
              </a:ext>
            </a:extLst>
          </p:cNvPr>
          <p:cNvPicPr>
            <a:picLocks noChangeAspect="1"/>
          </p:cNvPicPr>
          <p:nvPr/>
        </p:nvPicPr>
        <p:blipFill>
          <a:blip r:embed="rId3"/>
          <a:stretch>
            <a:fillRect/>
          </a:stretch>
        </p:blipFill>
        <p:spPr>
          <a:xfrm>
            <a:off x="1219200" y="1125093"/>
            <a:ext cx="7239000" cy="5405692"/>
          </a:xfrm>
          <a:prstGeom prst="rect">
            <a:avLst/>
          </a:prstGeom>
        </p:spPr>
      </p:pic>
    </p:spTree>
    <p:extLst>
      <p:ext uri="{BB962C8B-B14F-4D97-AF65-F5344CB8AC3E}">
        <p14:creationId xmlns:p14="http://schemas.microsoft.com/office/powerpoint/2010/main" val="65951113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考試打敗人類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111</a:t>
            </a:fld>
            <a:endParaRPr kumimoji="0" lang="en-US" dirty="0"/>
          </a:p>
        </p:txBody>
      </p:sp>
      <p:pic>
        <p:nvPicPr>
          <p:cNvPr id="6" name="圖片 5">
            <a:extLst>
              <a:ext uri="{FF2B5EF4-FFF2-40B4-BE49-F238E27FC236}">
                <a16:creationId xmlns:a16="http://schemas.microsoft.com/office/drawing/2014/main" id="{59695EEF-0DAB-0899-5DC3-D02C20E226FE}"/>
              </a:ext>
            </a:extLst>
          </p:cNvPr>
          <p:cNvPicPr>
            <a:picLocks noChangeAspect="1"/>
          </p:cNvPicPr>
          <p:nvPr/>
        </p:nvPicPr>
        <p:blipFill>
          <a:blip r:embed="rId3"/>
          <a:stretch>
            <a:fillRect/>
          </a:stretch>
        </p:blipFill>
        <p:spPr>
          <a:xfrm>
            <a:off x="0" y="1219200"/>
            <a:ext cx="9144000" cy="4943377"/>
          </a:xfrm>
          <a:prstGeom prst="rect">
            <a:avLst/>
          </a:prstGeom>
        </p:spPr>
      </p:pic>
    </p:spTree>
    <p:extLst>
      <p:ext uri="{BB962C8B-B14F-4D97-AF65-F5344CB8AC3E}">
        <p14:creationId xmlns:p14="http://schemas.microsoft.com/office/powerpoint/2010/main" val="243259388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各種評測奪冠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112</a:t>
            </a:fld>
            <a:endParaRPr kumimoji="0" lang="en-US" dirty="0"/>
          </a:p>
        </p:txBody>
      </p:sp>
      <p:pic>
        <p:nvPicPr>
          <p:cNvPr id="5" name="圖片 4">
            <a:extLst>
              <a:ext uri="{FF2B5EF4-FFF2-40B4-BE49-F238E27FC236}">
                <a16:creationId xmlns:a16="http://schemas.microsoft.com/office/drawing/2014/main" id="{A8AE3DD6-A006-D072-F7D5-7ECBE8147A69}"/>
              </a:ext>
            </a:extLst>
          </p:cNvPr>
          <p:cNvPicPr>
            <a:picLocks noChangeAspect="1"/>
          </p:cNvPicPr>
          <p:nvPr/>
        </p:nvPicPr>
        <p:blipFill>
          <a:blip r:embed="rId3"/>
          <a:stretch>
            <a:fillRect/>
          </a:stretch>
        </p:blipFill>
        <p:spPr>
          <a:xfrm>
            <a:off x="0" y="2047255"/>
            <a:ext cx="9144000" cy="2763489"/>
          </a:xfrm>
          <a:prstGeom prst="rect">
            <a:avLst/>
          </a:prstGeom>
        </p:spPr>
      </p:pic>
    </p:spTree>
    <p:extLst>
      <p:ext uri="{BB962C8B-B14F-4D97-AF65-F5344CB8AC3E}">
        <p14:creationId xmlns:p14="http://schemas.microsoft.com/office/powerpoint/2010/main" val="421283500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29852" y="-762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多語言表現良好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113</a:t>
            </a:fld>
            <a:endParaRPr kumimoji="0" lang="en-US" dirty="0"/>
          </a:p>
        </p:txBody>
      </p:sp>
      <p:pic>
        <p:nvPicPr>
          <p:cNvPr id="6" name="圖片 5">
            <a:extLst>
              <a:ext uri="{FF2B5EF4-FFF2-40B4-BE49-F238E27FC236}">
                <a16:creationId xmlns:a16="http://schemas.microsoft.com/office/drawing/2014/main" id="{0B4F4C57-994F-B8E1-65A9-877F3D89977E}"/>
              </a:ext>
            </a:extLst>
          </p:cNvPr>
          <p:cNvPicPr>
            <a:picLocks noChangeAspect="1"/>
          </p:cNvPicPr>
          <p:nvPr/>
        </p:nvPicPr>
        <p:blipFill>
          <a:blip r:embed="rId3"/>
          <a:stretch>
            <a:fillRect/>
          </a:stretch>
        </p:blipFill>
        <p:spPr>
          <a:xfrm>
            <a:off x="914400" y="914400"/>
            <a:ext cx="7653337" cy="5848065"/>
          </a:xfrm>
          <a:prstGeom prst="rect">
            <a:avLst/>
          </a:prstGeom>
        </p:spPr>
      </p:pic>
    </p:spTree>
    <p:extLst>
      <p:ext uri="{BB962C8B-B14F-4D97-AF65-F5344CB8AC3E}">
        <p14:creationId xmlns:p14="http://schemas.microsoft.com/office/powerpoint/2010/main" val="420665257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05075" y="38100"/>
            <a:ext cx="4876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還是有一些問題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1077218"/>
          </a:xfrm>
          <a:prstGeom prst="rect">
            <a:avLst/>
          </a:prstGeom>
          <a:noFill/>
        </p:spPr>
        <p:txBody>
          <a:bodyPr wrap="square" rtlCol="0">
            <a:spAutoFit/>
          </a:bodyPr>
          <a:lstStyle/>
          <a:p>
            <a:pPr marL="358775" indent="-358775">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它仍然不完全可靠，虛構事實並出現推理錯誤，但仍比</a:t>
            </a:r>
            <a:r>
              <a:rPr lang="en-US" altLang="zh-TW" sz="3200" b="0" i="0" dirty="0">
                <a:effectLst/>
                <a:latin typeface="微軟正黑體" panose="020B0604030504040204" pitchFamily="34" charset="-120"/>
                <a:ea typeface="微軟正黑體" panose="020B0604030504040204" pitchFamily="34" charset="-120"/>
              </a:rPr>
              <a:t>GPT-3.5</a:t>
            </a:r>
            <a:r>
              <a:rPr lang="zh-TW" altLang="en-US" sz="3200" b="0" i="0" dirty="0">
                <a:effectLst/>
                <a:latin typeface="微軟正黑體" panose="020B0604030504040204" pitchFamily="34" charset="-120"/>
                <a:ea typeface="微軟正黑體" panose="020B0604030504040204" pitchFamily="34" charset="-120"/>
              </a:rPr>
              <a:t>強</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B5839A30-F30B-A264-E551-949252B4866E}"/>
              </a:ext>
            </a:extLst>
          </p:cNvPr>
          <p:cNvPicPr>
            <a:picLocks noChangeAspect="1"/>
          </p:cNvPicPr>
          <p:nvPr/>
        </p:nvPicPr>
        <p:blipFill>
          <a:blip r:embed="rId3"/>
          <a:stretch>
            <a:fillRect/>
          </a:stretch>
        </p:blipFill>
        <p:spPr>
          <a:xfrm>
            <a:off x="990600" y="2819400"/>
            <a:ext cx="7443787" cy="3864877"/>
          </a:xfrm>
          <a:prstGeom prst="rect">
            <a:avLst/>
          </a:prstGeom>
        </p:spPr>
      </p:pic>
    </p:spTree>
    <p:extLst>
      <p:ext uri="{BB962C8B-B14F-4D97-AF65-F5344CB8AC3E}">
        <p14:creationId xmlns:p14="http://schemas.microsoft.com/office/powerpoint/2010/main" val="117728791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00200"/>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en-US" altLang="zh-TW" sz="3200" b="0" i="0" dirty="0">
                <a:effectLst/>
                <a:latin typeface="微軟正黑體" panose="020B0604030504040204" pitchFamily="34" charset="-120"/>
                <a:ea typeface="微軟正黑體" panose="020B0604030504040204" pitchFamily="34" charset="-120"/>
              </a:rPr>
              <a:t> Plus</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9D28420A-11E1-22DE-A8E8-57BD327BD409}"/>
              </a:ext>
            </a:extLst>
          </p:cNvPr>
          <p:cNvPicPr>
            <a:picLocks noChangeAspect="1"/>
          </p:cNvPicPr>
          <p:nvPr/>
        </p:nvPicPr>
        <p:blipFill>
          <a:blip r:embed="rId3"/>
          <a:stretch>
            <a:fillRect/>
          </a:stretch>
        </p:blipFill>
        <p:spPr>
          <a:xfrm>
            <a:off x="1597819" y="2410602"/>
            <a:ext cx="5948362" cy="3961231"/>
          </a:xfrm>
          <a:prstGeom prst="rect">
            <a:avLst/>
          </a:prstGeom>
        </p:spPr>
      </p:pic>
    </p:spTree>
    <p:extLst>
      <p:ext uri="{BB962C8B-B14F-4D97-AF65-F5344CB8AC3E}">
        <p14:creationId xmlns:p14="http://schemas.microsoft.com/office/powerpoint/2010/main" val="290968819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Microsoft Edge/Bing Search</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8" name="圖片 7">
            <a:extLst>
              <a:ext uri="{FF2B5EF4-FFF2-40B4-BE49-F238E27FC236}">
                <a16:creationId xmlns:a16="http://schemas.microsoft.com/office/drawing/2014/main" id="{A8B52A29-87E5-0F84-8B25-B9734A107B49}"/>
              </a:ext>
            </a:extLst>
          </p:cNvPr>
          <p:cNvPicPr>
            <a:picLocks noChangeAspect="1"/>
          </p:cNvPicPr>
          <p:nvPr/>
        </p:nvPicPr>
        <p:blipFill>
          <a:blip r:embed="rId3"/>
          <a:stretch>
            <a:fillRect/>
          </a:stretch>
        </p:blipFill>
        <p:spPr>
          <a:xfrm>
            <a:off x="990600" y="1920449"/>
            <a:ext cx="7512004" cy="4556551"/>
          </a:xfrm>
          <a:prstGeom prst="rect">
            <a:avLst/>
          </a:prstGeom>
        </p:spPr>
      </p:pic>
    </p:spTree>
    <p:extLst>
      <p:ext uri="{BB962C8B-B14F-4D97-AF65-F5344CB8AC3E}">
        <p14:creationId xmlns:p14="http://schemas.microsoft.com/office/powerpoint/2010/main" val="329412560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OpenAI</a:t>
            </a:r>
            <a:r>
              <a:rPr lang="en-US" altLang="zh-TW" sz="3200" b="0" i="0" dirty="0">
                <a:effectLst/>
                <a:latin typeface="微軟正黑體" panose="020B0604030504040204" pitchFamily="34" charset="-120"/>
                <a:ea typeface="微軟正黑體" panose="020B0604030504040204" pitchFamily="34" charset="-120"/>
              </a:rPr>
              <a:t> API</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pic>
        <p:nvPicPr>
          <p:cNvPr id="6" name="圖片 5">
            <a:extLst>
              <a:ext uri="{FF2B5EF4-FFF2-40B4-BE49-F238E27FC236}">
                <a16:creationId xmlns:a16="http://schemas.microsoft.com/office/drawing/2014/main" id="{142FE423-0A16-52DC-2757-BBB77367BA74}"/>
              </a:ext>
            </a:extLst>
          </p:cNvPr>
          <p:cNvPicPr>
            <a:picLocks noChangeAspect="1"/>
          </p:cNvPicPr>
          <p:nvPr/>
        </p:nvPicPr>
        <p:blipFill>
          <a:blip r:embed="rId3"/>
          <a:stretch>
            <a:fillRect/>
          </a:stretch>
        </p:blipFill>
        <p:spPr>
          <a:xfrm>
            <a:off x="19050" y="2362200"/>
            <a:ext cx="9144000" cy="2437482"/>
          </a:xfrm>
          <a:prstGeom prst="rect">
            <a:avLst/>
          </a:prstGeom>
        </p:spPr>
      </p:pic>
    </p:spTree>
    <p:extLst>
      <p:ext uri="{BB962C8B-B14F-4D97-AF65-F5344CB8AC3E}">
        <p14:creationId xmlns:p14="http://schemas.microsoft.com/office/powerpoint/2010/main" val="318645003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多鄰國</a:t>
            </a:r>
            <a:r>
              <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(Duolingo)</a:t>
            </a:r>
          </a:p>
        </p:txBody>
      </p:sp>
      <p:pic>
        <p:nvPicPr>
          <p:cNvPr id="8" name="圖片 7">
            <a:extLst>
              <a:ext uri="{FF2B5EF4-FFF2-40B4-BE49-F238E27FC236}">
                <a16:creationId xmlns:a16="http://schemas.microsoft.com/office/drawing/2014/main" id="{C621824B-3917-638A-1681-CFB2D7C9A702}"/>
              </a:ext>
            </a:extLst>
          </p:cNvPr>
          <p:cNvPicPr>
            <a:picLocks noChangeAspect="1"/>
          </p:cNvPicPr>
          <p:nvPr/>
        </p:nvPicPr>
        <p:blipFill>
          <a:blip r:embed="rId3"/>
          <a:stretch>
            <a:fillRect/>
          </a:stretch>
        </p:blipFill>
        <p:spPr>
          <a:xfrm>
            <a:off x="1162050" y="2074211"/>
            <a:ext cx="7010400" cy="4485149"/>
          </a:xfrm>
          <a:prstGeom prst="rect">
            <a:avLst/>
          </a:prstGeom>
        </p:spPr>
      </p:pic>
    </p:spTree>
    <p:extLst>
      <p:ext uri="{BB962C8B-B14F-4D97-AF65-F5344CB8AC3E}">
        <p14:creationId xmlns:p14="http://schemas.microsoft.com/office/powerpoint/2010/main" val="187009214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119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Lato" panose="020F0502020204030203" pitchFamily="34" charset="0"/>
              </a:rPr>
              <a:t>Miðeind</a:t>
            </a:r>
            <a:endParaRPr lang="en-US" altLang="zh-TW" sz="3200" b="0" i="0" dirty="0">
              <a:effectLst/>
              <a:latin typeface="Lato" panose="020F0502020204030203" pitchFamily="34" charset="0"/>
            </a:endParaRPr>
          </a:p>
        </p:txBody>
      </p:sp>
      <p:pic>
        <p:nvPicPr>
          <p:cNvPr id="6" name="圖片 5">
            <a:extLst>
              <a:ext uri="{FF2B5EF4-FFF2-40B4-BE49-F238E27FC236}">
                <a16:creationId xmlns:a16="http://schemas.microsoft.com/office/drawing/2014/main" id="{98BEF0AB-312F-0A0B-2AD2-4304DB2327BF}"/>
              </a:ext>
            </a:extLst>
          </p:cNvPr>
          <p:cNvPicPr>
            <a:picLocks noChangeAspect="1"/>
          </p:cNvPicPr>
          <p:nvPr/>
        </p:nvPicPr>
        <p:blipFill>
          <a:blip r:embed="rId3"/>
          <a:stretch>
            <a:fillRect/>
          </a:stretch>
        </p:blipFill>
        <p:spPr>
          <a:xfrm>
            <a:off x="762000" y="1960430"/>
            <a:ext cx="7772400" cy="4405462"/>
          </a:xfrm>
          <a:prstGeom prst="rect">
            <a:avLst/>
          </a:prstGeom>
        </p:spPr>
      </p:pic>
    </p:spTree>
    <p:extLst>
      <p:ext uri="{BB962C8B-B14F-4D97-AF65-F5344CB8AC3E}">
        <p14:creationId xmlns:p14="http://schemas.microsoft.com/office/powerpoint/2010/main" val="24507245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BED8A8D-796E-658E-DD13-ACCEC2258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371600"/>
            <a:ext cx="8791575" cy="4943475"/>
          </a:xfrm>
          <a:prstGeom prst="rect">
            <a:avLst/>
          </a:prstGeom>
        </p:spPr>
      </p:pic>
      <p:sp>
        <p:nvSpPr>
          <p:cNvPr id="8" name="文字版面配置區 2">
            <a:extLst>
              <a:ext uri="{FF2B5EF4-FFF2-40B4-BE49-F238E27FC236}">
                <a16:creationId xmlns:a16="http://schemas.microsoft.com/office/drawing/2014/main" id="{11155AD1-4EB0-83A0-50AE-11F7A2F815F9}"/>
              </a:ext>
            </a:extLst>
          </p:cNvPr>
          <p:cNvSpPr txBox="1">
            <a:spLocks/>
          </p:cNvSpPr>
          <p:nvPr/>
        </p:nvSpPr>
        <p:spPr>
          <a:xfrm>
            <a:off x="2057400" y="15240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模型大到無法佈署</a:t>
            </a:r>
          </a:p>
        </p:txBody>
      </p:sp>
    </p:spTree>
    <p:extLst>
      <p:ext uri="{BB962C8B-B14F-4D97-AF65-F5344CB8AC3E}">
        <p14:creationId xmlns:p14="http://schemas.microsoft.com/office/powerpoint/2010/main" val="272095603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可汗學院的</a:t>
            </a:r>
            <a:r>
              <a:rPr lang="en-US" altLang="zh-TW" sz="3200" b="0" i="0" dirty="0" err="1">
                <a:effectLst/>
                <a:latin typeface="微軟正黑體" panose="020B0604030504040204" pitchFamily="34" charset="-120"/>
                <a:ea typeface="微軟正黑體" panose="020B0604030504040204" pitchFamily="34" charset="-120"/>
              </a:rPr>
              <a:t>Khanmigo</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0B35CCD9-CC90-FBCD-EAC1-1A7C8C266D7A}"/>
              </a:ext>
            </a:extLst>
          </p:cNvPr>
          <p:cNvPicPr>
            <a:picLocks noChangeAspect="1"/>
          </p:cNvPicPr>
          <p:nvPr/>
        </p:nvPicPr>
        <p:blipFill>
          <a:blip r:embed="rId3"/>
          <a:stretch>
            <a:fillRect/>
          </a:stretch>
        </p:blipFill>
        <p:spPr>
          <a:xfrm>
            <a:off x="2819400" y="1920449"/>
            <a:ext cx="3571875" cy="4333875"/>
          </a:xfrm>
          <a:prstGeom prst="rect">
            <a:avLst/>
          </a:prstGeom>
        </p:spPr>
      </p:pic>
    </p:spTree>
    <p:extLst>
      <p:ext uri="{BB962C8B-B14F-4D97-AF65-F5344CB8AC3E}">
        <p14:creationId xmlns:p14="http://schemas.microsoft.com/office/powerpoint/2010/main" val="218014935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Be my eyes</a:t>
            </a:r>
          </a:p>
        </p:txBody>
      </p:sp>
      <p:pic>
        <p:nvPicPr>
          <p:cNvPr id="6" name="圖片 5">
            <a:extLst>
              <a:ext uri="{FF2B5EF4-FFF2-40B4-BE49-F238E27FC236}">
                <a16:creationId xmlns:a16="http://schemas.microsoft.com/office/drawing/2014/main" id="{976A8B8E-BEB9-2DF4-B81F-90BF6B120BFA}"/>
              </a:ext>
            </a:extLst>
          </p:cNvPr>
          <p:cNvPicPr>
            <a:picLocks noChangeAspect="1"/>
          </p:cNvPicPr>
          <p:nvPr/>
        </p:nvPicPr>
        <p:blipFill>
          <a:blip r:embed="rId3"/>
          <a:stretch>
            <a:fillRect/>
          </a:stretch>
        </p:blipFill>
        <p:spPr>
          <a:xfrm>
            <a:off x="1181100" y="1821787"/>
            <a:ext cx="7543800" cy="4859810"/>
          </a:xfrm>
          <a:prstGeom prst="rect">
            <a:avLst/>
          </a:prstGeom>
        </p:spPr>
      </p:pic>
    </p:spTree>
    <p:extLst>
      <p:ext uri="{BB962C8B-B14F-4D97-AF65-F5344CB8AC3E}">
        <p14:creationId xmlns:p14="http://schemas.microsoft.com/office/powerpoint/2010/main" val="109088427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使用</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的產品</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Githut</a:t>
            </a:r>
            <a:r>
              <a:rPr lang="en-US" altLang="zh-TW" sz="3200" b="0" i="0" dirty="0">
                <a:effectLst/>
                <a:latin typeface="微軟正黑體" panose="020B0604030504040204" pitchFamily="34" charset="-120"/>
                <a:ea typeface="微軟正黑體" panose="020B0604030504040204" pitchFamily="34" charset="-120"/>
              </a:rPr>
              <a:t> Copilot X</a:t>
            </a:r>
          </a:p>
        </p:txBody>
      </p:sp>
      <p:pic>
        <p:nvPicPr>
          <p:cNvPr id="8" name="圖片 7">
            <a:extLst>
              <a:ext uri="{FF2B5EF4-FFF2-40B4-BE49-F238E27FC236}">
                <a16:creationId xmlns:a16="http://schemas.microsoft.com/office/drawing/2014/main" id="{642D0FBB-2682-E4B5-5E2F-65588E735B46}"/>
              </a:ext>
            </a:extLst>
          </p:cNvPr>
          <p:cNvPicPr>
            <a:picLocks noChangeAspect="1"/>
          </p:cNvPicPr>
          <p:nvPr/>
        </p:nvPicPr>
        <p:blipFill>
          <a:blip r:embed="rId3"/>
          <a:stretch>
            <a:fillRect/>
          </a:stretch>
        </p:blipFill>
        <p:spPr>
          <a:xfrm>
            <a:off x="704850" y="1991786"/>
            <a:ext cx="7924800" cy="4418950"/>
          </a:xfrm>
          <a:prstGeom prst="rect">
            <a:avLst/>
          </a:prstGeom>
        </p:spPr>
      </p:pic>
    </p:spTree>
    <p:extLst>
      <p:ext uri="{BB962C8B-B14F-4D97-AF65-F5344CB8AC3E}">
        <p14:creationId xmlns:p14="http://schemas.microsoft.com/office/powerpoint/2010/main" val="317846565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123</a:t>
            </a:fld>
            <a:endParaRPr kumimoji="0" lang="en-US" dirty="0"/>
          </a:p>
        </p:txBody>
      </p:sp>
    </p:spTree>
    <p:extLst>
      <p:ext uri="{BB962C8B-B14F-4D97-AF65-F5344CB8AC3E}">
        <p14:creationId xmlns:p14="http://schemas.microsoft.com/office/powerpoint/2010/main" val="33581407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8218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Copilot for CLI</a:t>
            </a:r>
          </a:p>
        </p:txBody>
      </p:sp>
      <p:pic>
        <p:nvPicPr>
          <p:cNvPr id="9" name="Record_2023_04_14_17_55_53_709">
            <a:hlinkClick r:id="" action="ppaction://media"/>
            <a:extLst>
              <a:ext uri="{FF2B5EF4-FFF2-40B4-BE49-F238E27FC236}">
                <a16:creationId xmlns:a16="http://schemas.microsoft.com/office/drawing/2014/main" id="{21512D6F-4FE8-5FD4-33C7-FA760BAACD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1728784"/>
            <a:ext cx="6248400" cy="5129215"/>
          </a:xfrm>
          <a:prstGeom prst="rect">
            <a:avLst/>
          </a:prstGeom>
        </p:spPr>
      </p:pic>
    </p:spTree>
    <p:extLst>
      <p:ext uri="{BB962C8B-B14F-4D97-AF65-F5344CB8AC3E}">
        <p14:creationId xmlns:p14="http://schemas.microsoft.com/office/powerpoint/2010/main" val="2276168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5" name="Record_2023_04_14_18_09_58_627">
            <a:hlinkClick r:id="" action="ppaction://media"/>
            <a:extLst>
              <a:ext uri="{FF2B5EF4-FFF2-40B4-BE49-F238E27FC236}">
                <a16:creationId xmlns:a16="http://schemas.microsoft.com/office/drawing/2014/main" id="{0F58D722-E283-CE45-8476-0D8D1CA2D1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6973" y="1844590"/>
            <a:ext cx="7950054" cy="4463624"/>
          </a:xfrm>
          <a:prstGeom prst="rect">
            <a:avLst/>
          </a:prstGeom>
        </p:spPr>
      </p:pic>
    </p:spTree>
    <p:extLst>
      <p:ext uri="{BB962C8B-B14F-4D97-AF65-F5344CB8AC3E}">
        <p14:creationId xmlns:p14="http://schemas.microsoft.com/office/powerpoint/2010/main" val="2442564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1065820"/>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8" name="圖片 7">
            <a:extLst>
              <a:ext uri="{FF2B5EF4-FFF2-40B4-BE49-F238E27FC236}">
                <a16:creationId xmlns:a16="http://schemas.microsoft.com/office/drawing/2014/main" id="{CF8BCE67-9707-8B0A-4D42-86C4061A12D5}"/>
              </a:ext>
            </a:extLst>
          </p:cNvPr>
          <p:cNvPicPr>
            <a:picLocks noChangeAspect="1"/>
          </p:cNvPicPr>
          <p:nvPr/>
        </p:nvPicPr>
        <p:blipFill>
          <a:blip r:embed="rId3"/>
          <a:stretch>
            <a:fillRect/>
          </a:stretch>
        </p:blipFill>
        <p:spPr>
          <a:xfrm>
            <a:off x="0" y="2079596"/>
            <a:ext cx="9144000" cy="2025381"/>
          </a:xfrm>
          <a:prstGeom prst="rect">
            <a:avLst/>
          </a:prstGeom>
        </p:spPr>
      </p:pic>
    </p:spTree>
    <p:extLst>
      <p:ext uri="{BB962C8B-B14F-4D97-AF65-F5344CB8AC3E}">
        <p14:creationId xmlns:p14="http://schemas.microsoft.com/office/powerpoint/2010/main" val="173403183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Google Bard</a:t>
            </a:r>
          </a:p>
        </p:txBody>
      </p:sp>
      <p:pic>
        <p:nvPicPr>
          <p:cNvPr id="6" name="圖片 5">
            <a:extLst>
              <a:ext uri="{FF2B5EF4-FFF2-40B4-BE49-F238E27FC236}">
                <a16:creationId xmlns:a16="http://schemas.microsoft.com/office/drawing/2014/main" id="{3C17DFBB-F886-756D-BC80-BA3BE4CAC819}"/>
              </a:ext>
            </a:extLst>
          </p:cNvPr>
          <p:cNvPicPr>
            <a:picLocks noChangeAspect="1"/>
          </p:cNvPicPr>
          <p:nvPr/>
        </p:nvPicPr>
        <p:blipFill>
          <a:blip r:embed="rId3"/>
          <a:stretch>
            <a:fillRect/>
          </a:stretch>
        </p:blipFill>
        <p:spPr>
          <a:xfrm>
            <a:off x="1085850" y="1708460"/>
            <a:ext cx="6972300" cy="2047875"/>
          </a:xfrm>
          <a:prstGeom prst="rect">
            <a:avLst/>
          </a:prstGeom>
        </p:spPr>
      </p:pic>
      <p:sp>
        <p:nvSpPr>
          <p:cNvPr id="9" name="文字方塊 8">
            <a:extLst>
              <a:ext uri="{FF2B5EF4-FFF2-40B4-BE49-F238E27FC236}">
                <a16:creationId xmlns:a16="http://schemas.microsoft.com/office/drawing/2014/main" id="{15C351C3-4C1A-8155-64F3-E49CB3474601}"/>
              </a:ext>
            </a:extLst>
          </p:cNvPr>
          <p:cNvSpPr txBox="1"/>
          <p:nvPr/>
        </p:nvSpPr>
        <p:spPr>
          <a:xfrm>
            <a:off x="609600" y="3898613"/>
            <a:ext cx="7924800" cy="584775"/>
          </a:xfrm>
          <a:prstGeom prst="rect">
            <a:avLst/>
          </a:prstGeom>
          <a:noFill/>
        </p:spPr>
        <p:txBody>
          <a:bodyPr wrap="square" rtlCol="0">
            <a:spAutoFit/>
          </a:bodyPr>
          <a:lstStyle/>
          <a:p>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70F919A9-ED19-FAC9-7096-4CE823DF99C7}"/>
              </a:ext>
            </a:extLst>
          </p:cNvPr>
          <p:cNvPicPr>
            <a:picLocks noChangeAspect="1"/>
          </p:cNvPicPr>
          <p:nvPr/>
        </p:nvPicPr>
        <p:blipFill>
          <a:blip r:embed="rId4"/>
          <a:stretch>
            <a:fillRect/>
          </a:stretch>
        </p:blipFill>
        <p:spPr>
          <a:xfrm>
            <a:off x="1562100" y="4495204"/>
            <a:ext cx="6210300" cy="2286000"/>
          </a:xfrm>
          <a:prstGeom prst="rect">
            <a:avLst/>
          </a:prstGeom>
        </p:spPr>
      </p:pic>
    </p:spTree>
    <p:extLst>
      <p:ext uri="{BB962C8B-B14F-4D97-AF65-F5344CB8AC3E}">
        <p14:creationId xmlns:p14="http://schemas.microsoft.com/office/powerpoint/2010/main" val="286987757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1077218"/>
          </a:xfrm>
          <a:prstGeom prst="rect">
            <a:avLst/>
          </a:prstGeom>
          <a:noFill/>
        </p:spPr>
        <p:txBody>
          <a:bodyPr wrap="square" rtlCol="0">
            <a:spAutoFit/>
          </a:bodyPr>
          <a:lstStyle/>
          <a:p>
            <a:r>
              <a:rPr lang="en-US" altLang="zh-TW" sz="3200" b="0" i="0" dirty="0">
                <a:effectLst/>
                <a:latin typeface="微軟正黑體" panose="020B0604030504040204" pitchFamily="34" charset="-120"/>
                <a:ea typeface="微軟正黑體" panose="020B0604030504040204" pitchFamily="34" charset="-120"/>
              </a:rPr>
              <a:t>DALL-E 2</a:t>
            </a:r>
            <a:r>
              <a:rPr lang="zh-TW" altLang="en-US" sz="3200" b="0" i="0" dirty="0">
                <a:effectLst/>
                <a:latin typeface="微軟正黑體" panose="020B0604030504040204" pitchFamily="34" charset="-120"/>
                <a:ea typeface="微軟正黑體" panose="020B0604030504040204" pitchFamily="34" charset="-120"/>
              </a:rPr>
              <a:t>類圖形產生</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err="1">
                <a:effectLst/>
                <a:latin typeface="微軟正黑體" panose="020B0604030504040204" pitchFamily="34" charset="-120"/>
                <a:ea typeface="微軟正黑體" panose="020B0604030504040204" pitchFamily="34" charset="-120"/>
              </a:rPr>
              <a:t>midjourney</a:t>
            </a:r>
            <a:r>
              <a:rPr lang="en-US" altLang="zh-TW" sz="3200" b="0" i="0" dirty="0">
                <a:effectLst/>
                <a:latin typeface="微軟正黑體" panose="020B0604030504040204" pitchFamily="34" charset="-120"/>
                <a:ea typeface="微軟正黑體" panose="020B0604030504040204" pitchFamily="34" charset="-120"/>
              </a:rPr>
              <a:t>, Stable Diffusion</a:t>
            </a:r>
          </a:p>
        </p:txBody>
      </p:sp>
      <p:pic>
        <p:nvPicPr>
          <p:cNvPr id="5" name="Record_2023_04_14_19_57_42_212">
            <a:hlinkClick r:id="" action="ppaction://media"/>
            <a:extLst>
              <a:ext uri="{FF2B5EF4-FFF2-40B4-BE49-F238E27FC236}">
                <a16:creationId xmlns:a16="http://schemas.microsoft.com/office/drawing/2014/main" id="{8E1ECEFB-D1A1-AE06-1556-37968DD9D0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4850" y="1981532"/>
            <a:ext cx="8096250" cy="4461371"/>
          </a:xfrm>
          <a:prstGeom prst="rect">
            <a:avLst/>
          </a:prstGeom>
        </p:spPr>
      </p:pic>
    </p:spTree>
    <p:extLst>
      <p:ext uri="{BB962C8B-B14F-4D97-AF65-F5344CB8AC3E}">
        <p14:creationId xmlns:p14="http://schemas.microsoft.com/office/powerpoint/2010/main" val="707652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129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6" name="$RQILJVX">
            <a:hlinkClick r:id="" action="ppaction://media"/>
            <a:extLst>
              <a:ext uri="{FF2B5EF4-FFF2-40B4-BE49-F238E27FC236}">
                <a16:creationId xmlns:a16="http://schemas.microsoft.com/office/drawing/2014/main" id="{F9A0FD7C-8F02-3898-5E62-7A68C63320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1616694"/>
            <a:ext cx="8534400" cy="4800600"/>
          </a:xfrm>
          <a:prstGeom prst="rect">
            <a:avLst/>
          </a:prstGeom>
        </p:spPr>
      </p:pic>
    </p:spTree>
    <p:extLst>
      <p:ext uri="{BB962C8B-B14F-4D97-AF65-F5344CB8AC3E}">
        <p14:creationId xmlns:p14="http://schemas.microsoft.com/office/powerpoint/2010/main" val="191217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76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大型語言模型是什麼</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a:t>
            </a:fld>
            <a:endParaRPr kumimoji="0" lang="en-US" dirty="0"/>
          </a:p>
        </p:txBody>
      </p:sp>
    </p:spTree>
    <p:extLst>
      <p:ext uri="{BB962C8B-B14F-4D97-AF65-F5344CB8AC3E}">
        <p14:creationId xmlns:p14="http://schemas.microsoft.com/office/powerpoint/2010/main" val="782065771"/>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真人簡報：</a:t>
            </a:r>
            <a:r>
              <a:rPr lang="en-US" altLang="zh-TW" sz="3200" b="0" i="0" dirty="0">
                <a:effectLst/>
                <a:latin typeface="微軟正黑體" panose="020B0604030504040204" pitchFamily="34" charset="-120"/>
                <a:ea typeface="微軟正黑體" panose="020B0604030504040204" pitchFamily="34" charset="-120"/>
              </a:rPr>
              <a:t>Synthesia.io, </a:t>
            </a:r>
            <a:r>
              <a:rPr lang="en-US" altLang="zh-TW" sz="3200" b="0" i="0" dirty="0" err="1">
                <a:effectLst/>
                <a:latin typeface="微軟正黑體" panose="020B0604030504040204" pitchFamily="34" charset="-120"/>
                <a:ea typeface="微軟正黑體" panose="020B0604030504040204" pitchFamily="34" charset="-120"/>
              </a:rPr>
              <a:t>i</a:t>
            </a:r>
            <a:r>
              <a:rPr lang="en-US" altLang="zh-TW" sz="3200" b="0" i="0" dirty="0">
                <a:effectLst/>
                <a:latin typeface="微軟正黑體" panose="020B0604030504040204" pitchFamily="34" charset="-120"/>
                <a:ea typeface="微軟正黑體" panose="020B0604030504040204" pitchFamily="34" charset="-120"/>
              </a:rPr>
              <a:t>-id</a:t>
            </a:r>
          </a:p>
        </p:txBody>
      </p:sp>
      <p:pic>
        <p:nvPicPr>
          <p:cNvPr id="5" name="New creative video">
            <a:hlinkClick r:id="" action="ppaction://media"/>
            <a:extLst>
              <a:ext uri="{FF2B5EF4-FFF2-40B4-BE49-F238E27FC236}">
                <a16:creationId xmlns:a16="http://schemas.microsoft.com/office/drawing/2014/main" id="{BDC3358D-88A9-B2F3-076A-3DA0C663BE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86000" y="1933907"/>
            <a:ext cx="4419600" cy="4419600"/>
          </a:xfrm>
          <a:prstGeom prst="rect">
            <a:avLst/>
          </a:prstGeom>
        </p:spPr>
      </p:pic>
    </p:spTree>
    <p:extLst>
      <p:ext uri="{BB962C8B-B14F-4D97-AF65-F5344CB8AC3E}">
        <p14:creationId xmlns:p14="http://schemas.microsoft.com/office/powerpoint/2010/main" val="393183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D5C1E186-571D-3627-BB40-4CBF690917BE}"/>
              </a:ext>
            </a:extLst>
          </p:cNvPr>
          <p:cNvPicPr>
            <a:picLocks noChangeAspect="1"/>
          </p:cNvPicPr>
          <p:nvPr/>
        </p:nvPicPr>
        <p:blipFill>
          <a:blip r:embed="rId3"/>
          <a:stretch>
            <a:fillRect/>
          </a:stretch>
        </p:blipFill>
        <p:spPr>
          <a:xfrm>
            <a:off x="1323975" y="1654194"/>
            <a:ext cx="7162800" cy="4905166"/>
          </a:xfrm>
          <a:prstGeom prst="rect">
            <a:avLst/>
          </a:prstGeom>
        </p:spPr>
      </p:pic>
    </p:spTree>
    <p:extLst>
      <p:ext uri="{BB962C8B-B14F-4D97-AF65-F5344CB8AC3E}">
        <p14:creationId xmlns:p14="http://schemas.microsoft.com/office/powerpoint/2010/main" val="2354617765"/>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百度文心一格</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7A843D6-4004-2849-D0D7-3B5B7F5EC8D9}"/>
              </a:ext>
            </a:extLst>
          </p:cNvPr>
          <p:cNvPicPr>
            <a:picLocks noChangeAspect="1"/>
          </p:cNvPicPr>
          <p:nvPr/>
        </p:nvPicPr>
        <p:blipFill>
          <a:blip r:embed="rId3"/>
          <a:stretch>
            <a:fillRect/>
          </a:stretch>
        </p:blipFill>
        <p:spPr>
          <a:xfrm>
            <a:off x="1066799" y="1757186"/>
            <a:ext cx="7235355" cy="4719814"/>
          </a:xfrm>
          <a:prstGeom prst="rect">
            <a:avLst/>
          </a:prstGeom>
        </p:spPr>
      </p:pic>
    </p:spTree>
    <p:extLst>
      <p:ext uri="{BB962C8B-B14F-4D97-AF65-F5344CB8AC3E}">
        <p14:creationId xmlns:p14="http://schemas.microsoft.com/office/powerpoint/2010/main" val="124305877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百度文心一言</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25602" name="Picture 2" descr="對決ChatGPT！百度「文心一言」上線被網酸爆：根本人工「智障」">
            <a:extLst>
              <a:ext uri="{FF2B5EF4-FFF2-40B4-BE49-F238E27FC236}">
                <a16:creationId xmlns:a16="http://schemas.microsoft.com/office/drawing/2014/main" id="{1506A8F3-8351-B32E-890F-691DED5D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 y="1972007"/>
            <a:ext cx="84677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3871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381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生成模型其它應用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704850" y="981407"/>
            <a:ext cx="7924800" cy="584775"/>
          </a:xfrm>
          <a:prstGeom prst="rect">
            <a:avLst/>
          </a:prstGeom>
          <a:noFill/>
        </p:spPr>
        <p:txBody>
          <a:bodyPr wrap="square" rtlCol="0">
            <a:spAutoFit/>
          </a:bodyPr>
          <a:lstStyle/>
          <a:p>
            <a:r>
              <a:rPr lang="zh-TW" altLang="en-US" sz="3200" b="0" i="0" dirty="0">
                <a:effectLst/>
                <a:latin typeface="微軟正黑體" panose="020B0604030504040204" pitchFamily="34" charset="-120"/>
                <a:ea typeface="微軟正黑體" panose="020B0604030504040204" pitchFamily="34" charset="-120"/>
              </a:rPr>
              <a:t>阿里巴巴通義千問</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A5DD42EE-0FE4-2AF8-8E37-C3A409703D1B}"/>
              </a:ext>
            </a:extLst>
          </p:cNvPr>
          <p:cNvPicPr>
            <a:picLocks noChangeAspect="1"/>
          </p:cNvPicPr>
          <p:nvPr/>
        </p:nvPicPr>
        <p:blipFill>
          <a:blip r:embed="rId3"/>
          <a:stretch>
            <a:fillRect/>
          </a:stretch>
        </p:blipFill>
        <p:spPr>
          <a:xfrm>
            <a:off x="828675" y="1738671"/>
            <a:ext cx="7486650" cy="4648200"/>
          </a:xfrm>
          <a:prstGeom prst="rect">
            <a:avLst/>
          </a:prstGeom>
        </p:spPr>
      </p:pic>
    </p:spTree>
    <p:extLst>
      <p:ext uri="{BB962C8B-B14F-4D97-AF65-F5344CB8AC3E}">
        <p14:creationId xmlns:p14="http://schemas.microsoft.com/office/powerpoint/2010/main" val="121735138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135</a:t>
            </a:fld>
            <a:endParaRPr kumimoji="0" lang="en-US" dirty="0"/>
          </a:p>
        </p:txBody>
      </p:sp>
    </p:spTree>
    <p:extLst>
      <p:ext uri="{BB962C8B-B14F-4D97-AF65-F5344CB8AC3E}">
        <p14:creationId xmlns:p14="http://schemas.microsoft.com/office/powerpoint/2010/main" val="3612680107"/>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tx1">
                  <a:lumMod val="50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136</a:t>
            </a:fld>
            <a:endParaRPr kumimoji="0" lang="en-US" dirty="0"/>
          </a:p>
        </p:txBody>
      </p:sp>
    </p:spTree>
    <p:extLst>
      <p:ext uri="{BB962C8B-B14F-4D97-AF65-F5344CB8AC3E}">
        <p14:creationId xmlns:p14="http://schemas.microsoft.com/office/powerpoint/2010/main" val="189112348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752600" y="87029"/>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什麼是奇異點？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其它科技的推波助瀾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人和機器的互動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AGI</a:t>
            </a:r>
            <a:r>
              <a:rPr lang="zh-TW" altLang="en-US" sz="3200" b="0" i="0" dirty="0">
                <a:effectLst/>
                <a:latin typeface="微軟正黑體" panose="020B0604030504040204" pitchFamily="34" charset="-120"/>
                <a:ea typeface="微軟正黑體" panose="020B0604030504040204" pitchFamily="34" charset="-120"/>
              </a:rPr>
              <a:t>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Recursive Improvement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人工智慧對齊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機器人三原則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機器人四原則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2017</a:t>
            </a:r>
            <a:r>
              <a:rPr lang="zh-TW" altLang="en-US" sz="3200" dirty="0">
                <a:latin typeface="微軟正黑體" panose="020B0604030504040204" pitchFamily="34" charset="-120"/>
                <a:ea typeface="微軟正黑體" panose="020B0604030504040204" pitchFamily="34" charset="-120"/>
              </a:rPr>
              <a:t>阿西洛馬會議</a:t>
            </a:r>
            <a:r>
              <a:rPr lang="en-US" altLang="zh-TW" sz="3200" dirty="0">
                <a:latin typeface="微軟正黑體" panose="020B0604030504040204" pitchFamily="34" charset="-120"/>
                <a:ea typeface="微軟正黑體" panose="020B0604030504040204" pitchFamily="34" charset="-120"/>
              </a:rPr>
              <a:t>23</a:t>
            </a:r>
            <a:r>
              <a:rPr lang="zh-TW" altLang="en-US" sz="3200" dirty="0">
                <a:latin typeface="微軟正黑體" panose="020B0604030504040204" pitchFamily="34" charset="-120"/>
                <a:ea typeface="微軟正黑體" panose="020B0604030504040204" pitchFamily="34" charset="-120"/>
              </a:rPr>
              <a:t>原則</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馬斯克的公開信</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104078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什麼是奇異點？</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138</a:t>
            </a:fld>
            <a:endParaRPr kumimoji="0" lang="en-US" dirty="0"/>
          </a:p>
        </p:txBody>
      </p:sp>
    </p:spTree>
    <p:extLst>
      <p:ext uri="{BB962C8B-B14F-4D97-AF65-F5344CB8AC3E}">
        <p14:creationId xmlns:p14="http://schemas.microsoft.com/office/powerpoint/2010/main" val="2524934755"/>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200"/>
            <a:ext cx="4267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139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物理學上黑洞的中心，引力無限大，密度無限小，沒有體積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所有物理定律到此全部失效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一但發生不可能再反轉回原來的狀態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描述技術進步發展的一個點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電動車的奇異點：特斯拉的出現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智慧手機的奇異點：</a:t>
            </a:r>
            <a:r>
              <a:rPr lang="en-US" altLang="zh-TW" sz="3200" b="0" i="0" dirty="0">
                <a:effectLst/>
                <a:latin typeface="微軟正黑體" panose="020B0604030504040204" pitchFamily="34" charset="-120"/>
                <a:ea typeface="微軟正黑體" panose="020B0604030504040204" pitchFamily="34" charset="-120"/>
              </a:rPr>
              <a:t>iPhone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人工智慧的奇異點：</a:t>
            </a:r>
            <a:r>
              <a:rPr lang="en-US" altLang="zh-TW" sz="3200" b="0" i="0" dirty="0" err="1">
                <a:effectLst/>
                <a:latin typeface="微軟正黑體" panose="020B0604030504040204" pitchFamily="34" charset="-120"/>
                <a:ea typeface="微軟正黑體" panose="020B0604030504040204" pitchFamily="34" charset="-120"/>
              </a:rPr>
              <a:t>ChatGPT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人工智慧的發展速度會越來越快，最終會超過人類智慧，而這一事件就是奇異點</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50413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1524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「大型」的語言模型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78346" y="13716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本來也就是一個語言模型，有不同種類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預訓練語言模型，參數多在</a:t>
            </a:r>
            <a:r>
              <a:rPr lang="en-US" altLang="zh-TW" sz="3200" b="0" i="0" dirty="0">
                <a:effectLst/>
                <a:latin typeface="微軟正黑體" panose="020B0604030504040204" pitchFamily="34" charset="-120"/>
                <a:ea typeface="微軟正黑體" panose="020B0604030504040204" pitchFamily="34" charset="-120"/>
              </a:rPr>
              <a:t>1</a:t>
            </a:r>
            <a:r>
              <a:rPr lang="zh-TW" altLang="en-US" sz="3200" b="0" i="0" dirty="0">
                <a:effectLst/>
                <a:latin typeface="微軟正黑體" panose="020B0604030504040204" pitchFamily="34" charset="-120"/>
                <a:ea typeface="微軟正黑體" panose="020B0604030504040204" pitchFamily="34" charset="-120"/>
              </a:rPr>
              <a:t>億上下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但發現當參數變多時，模型能力變好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語料庫的取得也容易，模型能力也變好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大家開始堆參數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層數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及使用大量語料庫</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2020</a:t>
            </a:r>
            <a:r>
              <a:rPr lang="zh-TW" altLang="en-US" sz="3200" dirty="0">
                <a:latin typeface="微軟正黑體" panose="020B0604030504040204" pitchFamily="34" charset="-120"/>
                <a:ea typeface="微軟正黑體" panose="020B0604030504040204" pitchFamily="34" charset="-120"/>
              </a:rPr>
              <a:t>年的</a:t>
            </a:r>
            <a:r>
              <a:rPr lang="en-US" altLang="zh-TW" sz="3200" dirty="0">
                <a:latin typeface="微軟正黑體" panose="020B0604030504040204" pitchFamily="34" charset="-120"/>
                <a:ea typeface="微軟正黑體" panose="020B0604030504040204" pitchFamily="34" charset="-120"/>
              </a:rPr>
              <a:t>Scaling Law</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2022</a:t>
            </a:r>
            <a:r>
              <a:rPr lang="zh-TW" altLang="en-US" sz="3200" b="0" i="0" dirty="0">
                <a:effectLst/>
                <a:latin typeface="微軟正黑體" panose="020B0604030504040204" pitchFamily="34" charset="-120"/>
                <a:ea typeface="微軟正黑體" panose="020B0604030504040204" pitchFamily="34" charset="-120"/>
              </a:rPr>
              <a:t>年發現的</a:t>
            </a:r>
            <a:r>
              <a:rPr lang="en-US" altLang="zh-TW" sz="3200" b="0" i="0" dirty="0">
                <a:effectLst/>
                <a:latin typeface="微軟正黑體" panose="020B0604030504040204" pitchFamily="34" charset="-120"/>
                <a:ea typeface="微軟正黑體" panose="020B0604030504040204" pitchFamily="34" charset="-120"/>
              </a:rPr>
              <a:t>Emergent Abilities</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從此就走向越來越大的趨勢</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模型非常大，語料庫非常多，需要巨大計算資源的預訓練語言模型</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9340260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14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什麼是奇異點</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到達這個點後，人工智慧或其他新技術</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如量子電腦</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，將迅速超越人類智慧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引起社會和經濟變革的階段。</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數學家</a:t>
            </a:r>
            <a:r>
              <a:rPr lang="en-US" altLang="zh-TW" sz="3200" b="0" i="0" dirty="0" err="1">
                <a:effectLst/>
                <a:latin typeface="微軟正黑體" panose="020B0604030504040204" pitchFamily="34" charset="-120"/>
                <a:ea typeface="微軟正黑體" panose="020B0604030504040204" pitchFamily="34" charset="-120"/>
              </a:rPr>
              <a:t>Vernor</a:t>
            </a:r>
            <a:r>
              <a:rPr lang="en-US" altLang="zh-TW" sz="3200" b="0" i="0" dirty="0">
                <a:effectLst/>
                <a:latin typeface="微軟正黑體" panose="020B0604030504040204" pitchFamily="34" charset="-120"/>
                <a:ea typeface="微軟正黑體" panose="020B0604030504040204" pitchFamily="34" charset="-120"/>
              </a:rPr>
              <a:t> </a:t>
            </a:r>
            <a:r>
              <a:rPr lang="en-US" altLang="zh-TW" sz="3200" b="0" i="0" dirty="0" err="1">
                <a:effectLst/>
                <a:latin typeface="微軟正黑體" panose="020B0604030504040204" pitchFamily="34" charset="-120"/>
                <a:ea typeface="微軟正黑體" panose="020B0604030504040204" pitchFamily="34" charset="-120"/>
              </a:rPr>
              <a:t>Vinge</a:t>
            </a:r>
            <a:r>
              <a:rPr lang="en-US" altLang="zh-TW" sz="3200" b="0" i="0" dirty="0">
                <a:effectLst/>
                <a:latin typeface="微軟正黑體" panose="020B0604030504040204" pitchFamily="34" charset="-120"/>
                <a:ea typeface="微軟正黑體" panose="020B0604030504040204" pitchFamily="34" charset="-120"/>
              </a:rPr>
              <a:t> 1982/1993</a:t>
            </a:r>
            <a:r>
              <a:rPr lang="zh-TW" altLang="en-US" sz="3200" b="0" i="0" dirty="0">
                <a:effectLst/>
                <a:latin typeface="微軟正黑體" panose="020B0604030504040204" pitchFamily="34" charset="-120"/>
                <a:ea typeface="微軟正黑體" panose="020B0604030504040204" pitchFamily="34" charset="-120"/>
              </a:rPr>
              <a:t>年提出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科技領袖馬斯克所支持此論點</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對經濟、政治、教育和社會結構的影響。可能會導致失業、收入不平等、生態破壞和其他重大問題，因此需要制定相應的應對策略</a:t>
            </a:r>
          </a:p>
        </p:txBody>
      </p:sp>
    </p:spTree>
    <p:extLst>
      <p:ext uri="{BB962C8B-B14F-4D97-AF65-F5344CB8AC3E}">
        <p14:creationId xmlns:p14="http://schemas.microsoft.com/office/powerpoint/2010/main" val="57225963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0D73909-E008-E119-1C94-09ABE93F7AD8}"/>
              </a:ext>
            </a:extLst>
          </p:cNvPr>
          <p:cNvPicPr>
            <a:picLocks noChangeAspect="1"/>
          </p:cNvPicPr>
          <p:nvPr/>
        </p:nvPicPr>
        <p:blipFill>
          <a:blip r:embed="rId2"/>
          <a:stretch>
            <a:fillRect/>
          </a:stretch>
        </p:blipFill>
        <p:spPr>
          <a:xfrm>
            <a:off x="0" y="818147"/>
            <a:ext cx="9144000" cy="5221705"/>
          </a:xfrm>
          <a:prstGeom prst="rect">
            <a:avLst/>
          </a:prstGeom>
        </p:spPr>
      </p:pic>
    </p:spTree>
    <p:extLst>
      <p:ext uri="{BB962C8B-B14F-4D97-AF65-F5344CB8AC3E}">
        <p14:creationId xmlns:p14="http://schemas.microsoft.com/office/powerpoint/2010/main" val="3492851059"/>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038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發生時間推論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人類正在接近一個使得現有科技被完全拋棄或者人類文明被完全顛覆的事件點</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在這個事件點以後的事件就像黑洞的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事件視界">
                  <a:extLst>
                    <a:ext uri="{A12FA001-AC4F-418D-AE19-62706E023703}">
                      <ahyp:hlinkClr xmlns:ahyp="http://schemas.microsoft.com/office/drawing/2018/hyperlinkcolor" val="tx"/>
                    </a:ext>
                  </a:extLst>
                </a:hlinkClick>
              </a:rPr>
              <a:t>事件視界</a:t>
            </a:r>
            <a:r>
              <a:rPr lang="zh-TW" altLang="en-US" sz="3200" b="0" i="0" dirty="0">
                <a:effectLst/>
                <a:latin typeface="微軟正黑體" panose="020B0604030504040204" pitchFamily="34" charset="-120"/>
                <a:ea typeface="微軟正黑體" panose="020B0604030504040204" pitchFamily="34" charset="-120"/>
              </a:rPr>
              <a:t>一樣完全無法預測</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4" tooltip="莫耳定律">
                  <a:extLst>
                    <a:ext uri="{A12FA001-AC4F-418D-AE19-62706E023703}">
                      <ahyp:hlinkClr xmlns:ahyp="http://schemas.microsoft.com/office/drawing/2018/hyperlinkcolor" val="tx"/>
                    </a:ext>
                  </a:extLst>
                </a:hlinkClick>
              </a:rPr>
              <a:t>莫耳定律</a:t>
            </a:r>
            <a:r>
              <a:rPr lang="zh-TW" altLang="en-US" sz="3200" b="0" i="0" dirty="0">
                <a:effectLst/>
                <a:latin typeface="微軟正黑體" panose="020B0604030504040204" pitchFamily="34" charset="-120"/>
                <a:ea typeface="微軟正黑體" panose="020B0604030504040204" pitchFamily="34" charset="-120"/>
              </a:rPr>
              <a:t>的擴充定理，即</a:t>
            </a:r>
            <a:r>
              <a:rPr lang="zh-TW" altLang="en-US" sz="3200" b="0" i="0" u="none" strike="noStrike" dirty="0">
                <a:effectLst/>
                <a:latin typeface="微軟正黑體" panose="020B0604030504040204" pitchFamily="34" charset="-120"/>
                <a:ea typeface="微軟正黑體" panose="020B0604030504040204" pitchFamily="34" charset="-120"/>
                <a:hlinkClick r:id="rId5" tooltip="庫茨維爾定理（頁面不存在）">
                  <a:extLst>
                    <a:ext uri="{A12FA001-AC4F-418D-AE19-62706E023703}">
                      <ahyp:hlinkClr xmlns:ahyp="http://schemas.microsoft.com/office/drawing/2018/hyperlinkcolor" val="tx"/>
                    </a:ext>
                  </a:extLst>
                </a:hlinkClick>
              </a:rPr>
              <a:t>庫茨維爾定理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科技的增長以</a:t>
            </a:r>
            <a:r>
              <a:rPr lang="zh-TW" altLang="en-US" sz="3200" b="0" i="0" u="none" strike="noStrike" dirty="0">
                <a:effectLst/>
                <a:latin typeface="微軟正黑體" panose="020B0604030504040204" pitchFamily="34" charset="-120"/>
                <a:ea typeface="微軟正黑體" panose="020B0604030504040204" pitchFamily="34" charset="-120"/>
                <a:hlinkClick r:id="rId6" tooltip="幾何級數">
                  <a:extLst>
                    <a:ext uri="{A12FA001-AC4F-418D-AE19-62706E023703}">
                      <ahyp:hlinkClr xmlns:ahyp="http://schemas.microsoft.com/office/drawing/2018/hyperlinkcolor" val="tx"/>
                    </a:ext>
                  </a:extLst>
                </a:hlinkClick>
              </a:rPr>
              <a:t>幾何級數</a:t>
            </a:r>
            <a:r>
              <a:rPr lang="zh-TW" altLang="en-US" sz="3200" b="0" i="0" dirty="0">
                <a:effectLst/>
                <a:latin typeface="微軟正黑體" panose="020B0604030504040204" pitchFamily="34" charset="-120"/>
                <a:ea typeface="微軟正黑體" panose="020B0604030504040204" pitchFamily="34" charset="-120"/>
              </a:rPr>
              <a:t>進行的結論，他把這個結論稱作「加速度回報定律」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b="0" i="0" dirty="0">
                <a:effectLst/>
                <a:latin typeface="Arial" panose="020B0604020202020204" pitchFamily="34" charset="0"/>
              </a:rPr>
              <a:t>2005</a:t>
            </a:r>
            <a:r>
              <a:rPr lang="zh-TW" altLang="en-US" sz="3200" b="0" i="0" dirty="0">
                <a:effectLst/>
                <a:latin typeface="Arial" panose="020B0604020202020204" pitchFamily="34" charset="0"/>
              </a:rPr>
              <a:t>年到</a:t>
            </a:r>
            <a:r>
              <a:rPr lang="en-US" altLang="zh-TW" sz="3200" b="0" i="0" dirty="0">
                <a:effectLst/>
                <a:latin typeface="Arial" panose="020B0604020202020204" pitchFamily="34" charset="0"/>
              </a:rPr>
              <a:t>2100</a:t>
            </a:r>
            <a:r>
              <a:rPr lang="zh-TW" altLang="en-US" sz="3200" b="0" i="0" dirty="0">
                <a:effectLst/>
                <a:latin typeface="Arial" panose="020B0604020202020204" pitchFamily="34" charset="0"/>
              </a:rPr>
              <a:t>年之間發生。發展會非常迅速，以至大部分人還沒有意識到事件就已經發生了</a:t>
            </a: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6067301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40EC1EA-D956-5EAE-5004-6F86E0E8008A}"/>
              </a:ext>
            </a:extLst>
          </p:cNvPr>
          <p:cNvPicPr>
            <a:picLocks noChangeAspect="1"/>
          </p:cNvPicPr>
          <p:nvPr/>
        </p:nvPicPr>
        <p:blipFill>
          <a:blip r:embed="rId2"/>
          <a:stretch>
            <a:fillRect/>
          </a:stretch>
        </p:blipFill>
        <p:spPr>
          <a:xfrm>
            <a:off x="1447800" y="245330"/>
            <a:ext cx="6489146" cy="6612670"/>
          </a:xfrm>
          <a:prstGeom prst="rect">
            <a:avLst/>
          </a:prstGeom>
        </p:spPr>
      </p:pic>
    </p:spTree>
    <p:extLst>
      <p:ext uri="{BB962C8B-B14F-4D97-AF65-F5344CB8AC3E}">
        <p14:creationId xmlns:p14="http://schemas.microsoft.com/office/powerpoint/2010/main" val="2369437688"/>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3343D3E-9598-77B2-C9A8-29B61D1EA181}"/>
              </a:ext>
            </a:extLst>
          </p:cNvPr>
          <p:cNvPicPr>
            <a:picLocks noChangeAspect="1"/>
          </p:cNvPicPr>
          <p:nvPr/>
        </p:nvPicPr>
        <p:blipFill>
          <a:blip r:embed="rId2"/>
          <a:stretch>
            <a:fillRect/>
          </a:stretch>
        </p:blipFill>
        <p:spPr>
          <a:xfrm>
            <a:off x="381000" y="609600"/>
            <a:ext cx="8534400" cy="5801948"/>
          </a:xfrm>
          <a:prstGeom prst="rect">
            <a:avLst/>
          </a:prstGeom>
        </p:spPr>
      </p:pic>
    </p:spTree>
    <p:extLst>
      <p:ext uri="{BB962C8B-B14F-4D97-AF65-F5344CB8AC3E}">
        <p14:creationId xmlns:p14="http://schemas.microsoft.com/office/powerpoint/2010/main" val="26836367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905000" y="3048000"/>
            <a:ext cx="57150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其它科技的推波助瀾</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145</a:t>
            </a:fld>
            <a:endParaRPr kumimoji="0" lang="en-US" dirty="0"/>
          </a:p>
        </p:txBody>
      </p:sp>
    </p:spTree>
    <p:extLst>
      <p:ext uri="{BB962C8B-B14F-4D97-AF65-F5344CB8AC3E}">
        <p14:creationId xmlns:p14="http://schemas.microsoft.com/office/powerpoint/2010/main" val="121368684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量子電腦的出現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使用量子位元</a:t>
            </a:r>
            <a:r>
              <a:rPr lang="en-US" altLang="zh-TW" sz="3200" b="0" i="0" dirty="0">
                <a:effectLst/>
                <a:latin typeface="微軟正黑體" panose="020B0604030504040204" pitchFamily="34" charset="-120"/>
                <a:ea typeface="微軟正黑體" panose="020B0604030504040204" pitchFamily="34" charset="-120"/>
              </a:rPr>
              <a:t>qubit</a:t>
            </a:r>
            <a:r>
              <a:rPr lang="zh-TW" altLang="en-US" sz="3200" b="0" i="0" dirty="0">
                <a:effectLst/>
                <a:latin typeface="微軟正黑體" panose="020B0604030504040204" pitchFamily="34" charset="-120"/>
                <a:ea typeface="微軟正黑體" panose="020B0604030504040204" pitchFamily="34" charset="-120"/>
              </a:rPr>
              <a:t>而非電子位元</a:t>
            </a:r>
            <a:r>
              <a:rPr lang="en-US" altLang="zh-TW" sz="3200" b="0" i="0" dirty="0">
                <a:effectLst/>
                <a:latin typeface="微軟正黑體" panose="020B0604030504040204" pitchFamily="34" charset="-120"/>
                <a:ea typeface="微軟正黑體" panose="020B0604030504040204" pitchFamily="34" charset="-120"/>
              </a:rPr>
              <a:t>bit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利用量子的疊加態和糾纏態特性</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如果是</a:t>
            </a:r>
            <a:r>
              <a:rPr lang="en-US" altLang="zh-TW" sz="3200" b="0" i="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位元的電子電腦，每一次運算只能處理一個</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量子電腦可以同時處理</a:t>
            </a:r>
            <a:r>
              <a:rPr lang="en-US" altLang="zh-TW" sz="3200" b="0" i="0" dirty="0">
                <a:effectLst/>
                <a:latin typeface="微軟正黑體" panose="020B0604030504040204" pitchFamily="34" charset="-120"/>
                <a:ea typeface="微軟正黑體" panose="020B0604030504040204" pitchFamily="34" charset="-120"/>
              </a:rPr>
              <a:t>2</a:t>
            </a:r>
            <a:r>
              <a:rPr lang="en-US" altLang="zh-TW" sz="3200" b="0" i="0" baseline="30000" dirty="0">
                <a:effectLst/>
                <a:latin typeface="微軟正黑體" panose="020B0604030504040204" pitchFamily="34" charset="-120"/>
                <a:ea typeface="微軟正黑體" panose="020B0604030504040204" pitchFamily="34" charset="-120"/>
              </a:rPr>
              <a:t>n</a:t>
            </a:r>
            <a:r>
              <a:rPr lang="zh-TW" altLang="en-US" sz="3200" b="0" i="0" dirty="0">
                <a:effectLst/>
                <a:latin typeface="微軟正黑體" panose="020B0604030504040204" pitchFamily="34" charset="-120"/>
                <a:ea typeface="微軟正黑體" panose="020B0604030504040204" pitchFamily="34" charset="-120"/>
              </a:rPr>
              <a:t>數值，是同位元電子電腦速度的</a:t>
            </a:r>
            <a:r>
              <a:rPr lang="en-US" altLang="zh-TW" sz="3200" dirty="0">
                <a:latin typeface="微軟正黑體" panose="020B0604030504040204" pitchFamily="34" charset="-120"/>
                <a:ea typeface="微軟正黑體" panose="020B0604030504040204" pitchFamily="34" charset="-120"/>
              </a:rPr>
              <a:t>2</a:t>
            </a:r>
            <a:r>
              <a:rPr lang="en-US" altLang="zh-TW" sz="3200" baseline="30000" dirty="0">
                <a:latin typeface="微軟正黑體" panose="020B0604030504040204" pitchFamily="34" charset="-120"/>
                <a:ea typeface="微軟正黑體" panose="020B0604030504040204" pitchFamily="34" charset="-120"/>
              </a:rPr>
              <a:t>n</a:t>
            </a:r>
            <a:r>
              <a:rPr lang="zh-TW" altLang="en-US" sz="3200" dirty="0">
                <a:latin typeface="微軟正黑體" panose="020B0604030504040204" pitchFamily="34" charset="-120"/>
                <a:ea typeface="微軟正黑體" panose="020B0604030504040204" pitchFamily="34" charset="-120"/>
              </a:rPr>
              <a:t>倍</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資訊轉換時不會損失能量，不會發熱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n=256</a:t>
            </a:r>
            <a:r>
              <a:rPr lang="zh-TW" altLang="en-US" sz="3200" b="0" i="0" dirty="0">
                <a:effectLst/>
                <a:latin typeface="微軟正黑體" panose="020B0604030504040204" pitchFamily="34" charset="-120"/>
                <a:ea typeface="微軟正黑體" panose="020B0604030504040204" pitchFamily="34" charset="-120"/>
              </a:rPr>
              <a:t>時，即達成量子霸權</a:t>
            </a:r>
            <a:r>
              <a:rPr lang="en-US" altLang="zh-TW" sz="3200" b="0" i="0" dirty="0">
                <a:effectLst/>
                <a:latin typeface="微軟正黑體" panose="020B0604030504040204" pitchFamily="34" charset="-120"/>
                <a:ea typeface="微軟正黑體" panose="020B0604030504040204" pitchFamily="34" charset="-120"/>
              </a:rPr>
              <a:t>(Supremacy)</a:t>
            </a:r>
            <a:r>
              <a:rPr lang="zh-TW" altLang="en-US" sz="3200" b="0" i="0" dirty="0">
                <a:effectLst/>
                <a:latin typeface="微軟正黑體" panose="020B0604030504040204" pitchFamily="34" charset="-120"/>
                <a:ea typeface="微軟正黑體" panose="020B0604030504040204" pitchFamily="34" charset="-120"/>
              </a:rPr>
              <a:t>，算力是目前全球電腦總和</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4481141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s quantum computer hits key milestone by reducing errors">
            <a:extLst>
              <a:ext uri="{FF2B5EF4-FFF2-40B4-BE49-F238E27FC236}">
                <a16:creationId xmlns:a16="http://schemas.microsoft.com/office/drawing/2014/main" id="{126B1591-CBC0-4770-F1DB-2EA80D1C1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04" y="609600"/>
            <a:ext cx="8571992"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4223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019300" y="265456"/>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核熔合技術的出現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太陽核心的原理</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恒星發熱的原理</a:t>
            </a:r>
            <a:r>
              <a:rPr lang="en-US" altLang="zh-TW" sz="3200" b="0" i="0" dirty="0">
                <a:effectLst/>
                <a:latin typeface="微軟正黑體" panose="020B0604030504040204" pitchFamily="34" charset="-120"/>
                <a:ea typeface="微軟正黑體" panose="020B0604030504040204" pitchFamily="34" charset="-120"/>
              </a:rPr>
              <a:t>)</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兩個原子核聚合成一個較重和較輕的粒子，然後發出能量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利用</a:t>
            </a:r>
            <a:r>
              <a:rPr lang="en-US" altLang="zh-TW" sz="3200" b="0" i="0" dirty="0">
                <a:effectLst/>
                <a:latin typeface="微軟正黑體" panose="020B0604030504040204" pitchFamily="34" charset="-120"/>
                <a:ea typeface="微軟正黑體" panose="020B0604030504040204" pitchFamily="34" charset="-120"/>
              </a:rPr>
              <a:t>e=mc</a:t>
            </a:r>
            <a:r>
              <a:rPr lang="en-US" altLang="zh-TW" sz="3200" b="0" i="0" baseline="30000" dirty="0">
                <a:effectLst/>
                <a:latin typeface="微軟正黑體" panose="020B0604030504040204" pitchFamily="34" charset="-120"/>
                <a:ea typeface="微軟正黑體" panose="020B0604030504040204" pitchFamily="34" charset="-120"/>
              </a:rPr>
              <a:t>2</a:t>
            </a:r>
            <a:r>
              <a:rPr lang="zh-TW" altLang="en-US" sz="3200" b="0" i="0" dirty="0">
                <a:effectLst/>
                <a:latin typeface="微軟正黑體" panose="020B0604030504040204" pitchFamily="34" charset="-120"/>
                <a:ea typeface="微軟正黑體" panose="020B0604030504040204" pitchFamily="34" charset="-120"/>
              </a:rPr>
              <a:t>產生能量，是目前能量效率最高的反應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需要高溫高壓環境，因此先需要消耗大量的能量製備環境</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當產生的能量大於製備能量時，即完成「能量淨增益」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水即可當原料，地球上幾乎取之不竭</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0740806"/>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人和機器的互動</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149</a:t>
            </a:fld>
            <a:endParaRPr kumimoji="0" lang="en-US" dirty="0"/>
          </a:p>
        </p:txBody>
      </p:sp>
    </p:spTree>
    <p:extLst>
      <p:ext uri="{BB962C8B-B14F-4D97-AF65-F5344CB8AC3E}">
        <p14:creationId xmlns:p14="http://schemas.microsoft.com/office/powerpoint/2010/main" val="12283298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41910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Scaling Law</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143000"/>
            <a:ext cx="7924800" cy="304698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a:t>
            </a:r>
            <a:r>
              <a:rPr lang="zh-TW" altLang="en-US" sz="3200" b="0" i="0" dirty="0">
                <a:effectLst/>
                <a:latin typeface="微軟正黑體" panose="020B0604030504040204" pitchFamily="34" charset="-120"/>
                <a:ea typeface="微軟正黑體" panose="020B0604030504040204" pitchFamily="34" charset="-120"/>
              </a:rPr>
              <a:t>年時</a:t>
            </a:r>
            <a:r>
              <a:rPr lang="en-US" altLang="zh-TW" sz="3200" dirty="0">
                <a:latin typeface="微軟正黑體" panose="020B0604030504040204" pitchFamily="34" charset="-120"/>
                <a:ea typeface="微軟正黑體" panose="020B0604030504040204" pitchFamily="34" charset="-120"/>
              </a:rPr>
              <a:t>OpenAI</a:t>
            </a:r>
            <a:r>
              <a:rPr lang="zh-TW" altLang="en-US" sz="3200" dirty="0">
                <a:latin typeface="微軟正黑體" panose="020B0604030504040204" pitchFamily="34" charset="-120"/>
                <a:ea typeface="微軟正黑體" panose="020B0604030504040204" pitchFamily="34" charset="-120"/>
              </a:rPr>
              <a:t>發表的論文</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隨著計算量、語料庫大小，模型大小的增長，</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也會呈現指數增長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b="0" i="0" dirty="0" err="1">
                <a:effectLst/>
                <a:latin typeface="微軟正黑體" panose="020B0604030504040204" pitchFamily="34" charset="-120"/>
                <a:ea typeface="微軟正黑體" panose="020B0604030504040204" pitchFamily="34" charset="-120"/>
              </a:rPr>
              <a:t>Chinchila</a:t>
            </a:r>
            <a:r>
              <a:rPr lang="zh-TW" altLang="en-US" sz="3200" b="0" i="0" dirty="0">
                <a:effectLst/>
                <a:latin typeface="微軟正黑體" panose="020B0604030504040204" pitchFamily="34" charset="-120"/>
                <a:ea typeface="微軟正黑體" panose="020B0604030504040204" pitchFamily="34" charset="-120"/>
              </a:rPr>
              <a:t>模型為一個臨界點，資料量大，模型也大，表現會非常好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0A203E6E-45CD-DD71-0301-74A5D5F9C161}"/>
              </a:ext>
            </a:extLst>
          </p:cNvPr>
          <p:cNvPicPr>
            <a:picLocks noChangeAspect="1"/>
          </p:cNvPicPr>
          <p:nvPr/>
        </p:nvPicPr>
        <p:blipFill>
          <a:blip r:embed="rId3"/>
          <a:stretch>
            <a:fillRect/>
          </a:stretch>
        </p:blipFill>
        <p:spPr>
          <a:xfrm>
            <a:off x="685800" y="4093022"/>
            <a:ext cx="7620000" cy="2499468"/>
          </a:xfrm>
          <a:prstGeom prst="rect">
            <a:avLst/>
          </a:prstGeom>
        </p:spPr>
      </p:pic>
    </p:spTree>
    <p:extLst>
      <p:ext uri="{BB962C8B-B14F-4D97-AF65-F5344CB8AC3E}">
        <p14:creationId xmlns:p14="http://schemas.microsoft.com/office/powerpoint/2010/main" val="345693440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機器，泛指非人類的自然物體，包括原子等級大小的電子等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人類「體力」在</a:t>
            </a:r>
            <a:r>
              <a:rPr lang="en-US" altLang="zh-TW" sz="3200" b="0" i="0" dirty="0">
                <a:effectLst/>
                <a:latin typeface="微軟正黑體" panose="020B0604030504040204" pitchFamily="34" charset="-120"/>
                <a:ea typeface="微軟正黑體" panose="020B0604030504040204" pitchFamily="34" charset="-120"/>
              </a:rPr>
              <a:t>10</a:t>
            </a:r>
            <a:r>
              <a:rPr lang="zh-TW" altLang="en-US" sz="3200" b="0" i="0" dirty="0">
                <a:effectLst/>
                <a:latin typeface="微軟正黑體" panose="020B0604030504040204" pitchFamily="34" charset="-120"/>
                <a:ea typeface="微軟正黑體" panose="020B0604030504040204" pitchFamily="34" charset="-120"/>
              </a:rPr>
              <a:t>萬年前即被獸力取代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在第二次工業革命後，人體能進行的物理移動，被機器取代，如搬運，交通</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電子電腦發明後，人類的運算力被機器取代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a:effectLst/>
                <a:latin typeface="微軟正黑體" panose="020B0604030504040204" pitchFamily="34" charset="-120"/>
                <a:ea typeface="微軟正黑體" panose="020B0604030504040204" pitchFamily="34" charset="-120"/>
              </a:rPr>
              <a:t>20</a:t>
            </a:r>
            <a:r>
              <a:rPr lang="zh-TW" altLang="en-US" sz="3200" b="0" i="0" dirty="0">
                <a:effectLst/>
                <a:latin typeface="微軟正黑體" panose="020B0604030504040204" pitchFamily="34" charset="-120"/>
                <a:ea typeface="微軟正黑體" panose="020B0604030504040204" pitchFamily="34" charset="-120"/>
              </a:rPr>
              <a:t>世界</a:t>
            </a:r>
            <a:r>
              <a:rPr lang="en-US" altLang="zh-TW" sz="3200" b="0" i="0" dirty="0">
                <a:effectLst/>
                <a:latin typeface="微軟正黑體" panose="020B0604030504040204" pitchFamily="34" charset="-120"/>
                <a:ea typeface="微軟正黑體" panose="020B0604030504040204" pitchFamily="34" charset="-120"/>
              </a:rPr>
              <a:t>90</a:t>
            </a:r>
            <a:r>
              <a:rPr lang="zh-TW" altLang="en-US" sz="3200" b="0" i="0" dirty="0">
                <a:effectLst/>
                <a:latin typeface="微軟正黑體" panose="020B0604030504040204" pitchFamily="34" charset="-120"/>
                <a:ea typeface="微軟正黑體" panose="020B0604030504040204" pitchFamily="34" charset="-120"/>
              </a:rPr>
              <a:t>年代，人類的邏輯能力被機器取代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ChatGPT</a:t>
            </a:r>
            <a:r>
              <a:rPr lang="zh-TW" altLang="en-US" sz="3200" dirty="0">
                <a:latin typeface="微軟正黑體" panose="020B0604030504040204" pitchFamily="34" charset="-120"/>
                <a:ea typeface="微軟正黑體" panose="020B0604030504040204" pitchFamily="34" charset="-120"/>
              </a:rPr>
              <a:t>之後，人類的整體智力被取代</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4005181"/>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3622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人和機器的互動</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509200"/>
          </a:xfrm>
          <a:prstGeom prst="rect">
            <a:avLst/>
          </a:prstGeom>
          <a:noFill/>
        </p:spPr>
        <p:txBody>
          <a:bodyPr wrap="square" rtlCol="0">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將以上能力全部結合，即可能出現完全取代人類的無意識能力體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無意識體的集體邏輯能力是否會產生意識？如蟻群、細胞、侯鳥，魚群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若能力體可以自動獲取能量即可生存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如能力體可以自動獲取物質</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如採礦機器人結合自動產線</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，即可繁殖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具有智慧，體力，可永續，可繁殖的機器，並會以光速進步進化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是否會出現將人類滅絕的邏輯並行動</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有能力</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81619940"/>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的出現</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1077218"/>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金融軟體新創公司 Runway創辦人 Siqi Chen在個人推特發文</a:t>
            </a:r>
          </a:p>
        </p:txBody>
      </p:sp>
      <p:pic>
        <p:nvPicPr>
          <p:cNvPr id="15" name="圖片 14">
            <a:extLst>
              <a:ext uri="{FF2B5EF4-FFF2-40B4-BE49-F238E27FC236}">
                <a16:creationId xmlns:a16="http://schemas.microsoft.com/office/drawing/2014/main" id="{E3C147F9-EA30-1A17-51AE-8871DCC52914}"/>
              </a:ext>
            </a:extLst>
          </p:cNvPr>
          <p:cNvPicPr>
            <a:picLocks noChangeAspect="1"/>
          </p:cNvPicPr>
          <p:nvPr/>
        </p:nvPicPr>
        <p:blipFill>
          <a:blip r:embed="rId3"/>
          <a:stretch>
            <a:fillRect/>
          </a:stretch>
        </p:blipFill>
        <p:spPr>
          <a:xfrm>
            <a:off x="2035969" y="2237457"/>
            <a:ext cx="5529262" cy="4200755"/>
          </a:xfrm>
          <a:prstGeom prst="rect">
            <a:avLst/>
          </a:prstGeom>
        </p:spPr>
      </p:pic>
    </p:spTree>
    <p:extLst>
      <p:ext uri="{BB962C8B-B14F-4D97-AF65-F5344CB8AC3E}">
        <p14:creationId xmlns:p14="http://schemas.microsoft.com/office/powerpoint/2010/main" val="2551592775"/>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819400" y="29337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什麼是</a:t>
            </a:r>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AGI</a:t>
            </a:r>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153</a:t>
            </a:fld>
            <a:endParaRPr kumimoji="0" lang="en-US" dirty="0"/>
          </a:p>
        </p:txBody>
      </p:sp>
    </p:spTree>
    <p:extLst>
      <p:ext uri="{BB962C8B-B14F-4D97-AF65-F5344CB8AC3E}">
        <p14:creationId xmlns:p14="http://schemas.microsoft.com/office/powerpoint/2010/main" val="2123331339"/>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649408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332643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155</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039091"/>
            <a:ext cx="8229600" cy="501675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強人工智慧（</a:t>
            </a:r>
            <a:r>
              <a:rPr lang="en-US" altLang="zh-TW" sz="3200" dirty="0">
                <a:latin typeface="微軟正黑體" panose="020B0604030504040204" pitchFamily="34" charset="-120"/>
                <a:ea typeface="微軟正黑體" panose="020B0604030504040204" pitchFamily="34" charset="-120"/>
              </a:rPr>
              <a:t>Strong AI</a:t>
            </a:r>
            <a:r>
              <a:rPr lang="zh-TW" altLang="en-US" sz="3200" dirty="0">
                <a:latin typeface="微軟正黑體" panose="020B0604030504040204" pitchFamily="34" charset="-120"/>
                <a:ea typeface="微軟正黑體" panose="020B0604030504040204" pitchFamily="34" charset="-120"/>
              </a:rPr>
              <a:t>）或通用人工智慧</a:t>
            </a:r>
            <a:r>
              <a:rPr lang="en-US" altLang="zh-TW" sz="3200" dirty="0">
                <a:latin typeface="微軟正黑體" panose="020B0604030504040204" pitchFamily="34" charset="-120"/>
                <a:ea typeface="微軟正黑體" panose="020B0604030504040204" pitchFamily="34" charset="-120"/>
              </a:rPr>
              <a:t>(Artificial General Intelligence)</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具備與人類同等智慧或超越人類的人工智慧，能表現人類所具有的所有智慧型行為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相對於弱人工智慧 </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只能處理特定問題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從前認為機器只有遵守規則的能力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神經網路出現後，證明機器具有學習能力，並且可從錯誤中進步</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91914550"/>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600200"/>
            <a:ext cx="8229600" cy="3046988"/>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在於刺激與反應下會強化其回饋作用</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從每種回饋中又觸發其他迴路來升級改進思考結構，做出更複雜的精細反應</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在對話中選擇誠實、說謊、漠然之後考慮其不同行為的後果</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在網球遊戲中不斷學習獲得技巧</a:t>
            </a:r>
          </a:p>
        </p:txBody>
      </p:sp>
    </p:spTree>
    <p:extLst>
      <p:ext uri="{BB962C8B-B14F-4D97-AF65-F5344CB8AC3E}">
        <p14:creationId xmlns:p14="http://schemas.microsoft.com/office/powerpoint/2010/main" val="2261611373"/>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779702529"/>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34007"/>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什麼是</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158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自動推理，使用一些策略來解決問題，在不確定性的環境中作出決策</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知識表示，包括常識知識庫</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自動規劃，自主學習、創新</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使用自然語言進行溝通</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包括機器知覺（例如電腦視覺聽覺味覺）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智慧型行為的世界中行動的能力</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探知與迴避危險的能力的水準</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整合以上這些功能達到同一個的目標</a:t>
            </a:r>
          </a:p>
        </p:txBody>
      </p:sp>
    </p:spTree>
    <p:extLst>
      <p:ext uri="{BB962C8B-B14F-4D97-AF65-F5344CB8AC3E}">
        <p14:creationId xmlns:p14="http://schemas.microsoft.com/office/powerpoint/2010/main" val="2283942313"/>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e Spot Work _ Boston Dynamics">
            <a:hlinkClick r:id="" action="ppaction://media"/>
            <a:extLst>
              <a:ext uri="{FF2B5EF4-FFF2-40B4-BE49-F238E27FC236}">
                <a16:creationId xmlns:a16="http://schemas.microsoft.com/office/drawing/2014/main" id="{61B4BDFC-6EC5-5035-A8E6-8CA78D1C45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600" y="990600"/>
            <a:ext cx="8940800" cy="5029200"/>
          </a:xfrm>
          <a:prstGeom prst="rect">
            <a:avLst/>
          </a:prstGeom>
        </p:spPr>
      </p:pic>
    </p:spTree>
    <p:extLst>
      <p:ext uri="{BB962C8B-B14F-4D97-AF65-F5344CB8AC3E}">
        <p14:creationId xmlns:p14="http://schemas.microsoft.com/office/powerpoint/2010/main" val="419531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260730"/>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Scaling Law</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7659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765925"/>
            <a:ext cx="914400" cy="244475"/>
          </a:xfrm>
        </p:spPr>
        <p:txBody>
          <a:bodyPr/>
          <a:lstStyle/>
          <a:p>
            <a:pPr algn="r"/>
            <a:fld id="{F99EC173-99AE-4773-AB25-02E469A13EAE}" type="slidenum">
              <a:rPr kumimoji="0" lang="en-US" sz="1200" smtClean="0">
                <a:solidFill>
                  <a:schemeClr val="tx2"/>
                </a:solidFill>
              </a:rPr>
              <a:pPr algn="r"/>
              <a:t>16</a:t>
            </a:fld>
            <a:endParaRPr kumimoji="0" lang="en-US" dirty="0"/>
          </a:p>
        </p:txBody>
      </p:sp>
      <p:pic>
        <p:nvPicPr>
          <p:cNvPr id="8" name="圖片 7">
            <a:extLst>
              <a:ext uri="{FF2B5EF4-FFF2-40B4-BE49-F238E27FC236}">
                <a16:creationId xmlns:a16="http://schemas.microsoft.com/office/drawing/2014/main" id="{7B77816B-F7C6-7DB3-F1DF-0F9CB0830695}"/>
              </a:ext>
            </a:extLst>
          </p:cNvPr>
          <p:cNvPicPr>
            <a:picLocks noChangeAspect="1"/>
          </p:cNvPicPr>
          <p:nvPr/>
        </p:nvPicPr>
        <p:blipFill>
          <a:blip r:embed="rId3"/>
          <a:stretch>
            <a:fillRect/>
          </a:stretch>
        </p:blipFill>
        <p:spPr>
          <a:xfrm>
            <a:off x="685800" y="2187765"/>
            <a:ext cx="7500730" cy="3993383"/>
          </a:xfrm>
          <a:prstGeom prst="rect">
            <a:avLst/>
          </a:prstGeom>
        </p:spPr>
      </p:pic>
    </p:spTree>
    <p:extLst>
      <p:ext uri="{BB962C8B-B14F-4D97-AF65-F5344CB8AC3E}">
        <p14:creationId xmlns:p14="http://schemas.microsoft.com/office/powerpoint/2010/main" val="2051988582"/>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tlas Gets a Grip _ Boston Dynamics">
            <a:hlinkClick r:id="" action="ppaction://media"/>
            <a:extLst>
              <a:ext uri="{FF2B5EF4-FFF2-40B4-BE49-F238E27FC236}">
                <a16:creationId xmlns:a16="http://schemas.microsoft.com/office/drawing/2014/main" id="{6E985E1A-7D97-19AF-6C4B-F0C03857CD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8200"/>
            <a:ext cx="9076266" cy="5105400"/>
          </a:xfrm>
          <a:prstGeom prst="rect">
            <a:avLst/>
          </a:prstGeom>
        </p:spPr>
      </p:pic>
    </p:spTree>
    <p:extLst>
      <p:ext uri="{BB962C8B-B14F-4D97-AF65-F5344CB8AC3E}">
        <p14:creationId xmlns:p14="http://schemas.microsoft.com/office/powerpoint/2010/main" val="776047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I-generated woman successfully sells nudes to unsuspecting Reddit users">
            <a:extLst>
              <a:ext uri="{FF2B5EF4-FFF2-40B4-BE49-F238E27FC236}">
                <a16:creationId xmlns:a16="http://schemas.microsoft.com/office/drawing/2014/main" id="{9683C701-A394-5E92-CC16-40C68DD1B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371600"/>
            <a:ext cx="8398933"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921680"/>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42C989D8-10A3-D756-0951-0D811C9173BA}"/>
              </a:ext>
            </a:extLst>
          </p:cNvPr>
          <p:cNvPicPr>
            <a:picLocks noChangeAspect="1"/>
          </p:cNvPicPr>
          <p:nvPr/>
        </p:nvPicPr>
        <p:blipFill>
          <a:blip r:embed="rId2"/>
          <a:stretch>
            <a:fillRect/>
          </a:stretch>
        </p:blipFill>
        <p:spPr>
          <a:xfrm>
            <a:off x="1575935" y="0"/>
            <a:ext cx="5992130" cy="6858000"/>
          </a:xfrm>
          <a:prstGeom prst="rect">
            <a:avLst/>
          </a:prstGeom>
        </p:spPr>
      </p:pic>
    </p:spTree>
    <p:extLst>
      <p:ext uri="{BB962C8B-B14F-4D97-AF65-F5344CB8AC3E}">
        <p14:creationId xmlns:p14="http://schemas.microsoft.com/office/powerpoint/2010/main" val="216528947"/>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AGI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能力的測試</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03187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圖靈測試（圖靈）：與人類交流的試驗</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咖啡測試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沃茲尼亞克</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：機器在一個家庭中，不刻意設計下，泡好一杯咖啡</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機器人學生測試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格策爾</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：機器去註冊大學，參加和考試，然後通過並獲得學位</a:t>
            </a: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雇員測試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尼爾森</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：機器處在一個經濟上重要的職位，和同樣職位的人類做得同樣好或者更好</a:t>
            </a:r>
          </a:p>
        </p:txBody>
      </p:sp>
    </p:spTree>
    <p:extLst>
      <p:ext uri="{BB962C8B-B14F-4D97-AF65-F5344CB8AC3E}">
        <p14:creationId xmlns:p14="http://schemas.microsoft.com/office/powerpoint/2010/main" val="2430443092"/>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590800" y="76200"/>
            <a:ext cx="5105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拉普拉斯惡魔</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4524315"/>
          </a:xfrm>
          <a:prstGeom prst="rect">
            <a:avLst/>
          </a:prstGeom>
          <a:noFill/>
        </p:spPr>
        <p:txBody>
          <a:bodyPr wrap="square">
            <a:spAutoFit/>
          </a:bodyPr>
          <a:lstStyle/>
          <a:p>
            <a:pPr marL="457200" indent="-457200">
              <a:buFont typeface="Arial" panose="020B0604020202020204" pitchFamily="34" charset="0"/>
              <a:buChar char="•"/>
            </a:pPr>
            <a:r>
              <a:rPr lang="zh-TW" altLang="en-US" sz="3200" b="0" i="0" u="none" strike="noStrike" dirty="0">
                <a:effectLst/>
                <a:latin typeface="微軟正黑體" panose="020B0604030504040204" pitchFamily="34" charset="-120"/>
                <a:ea typeface="微軟正黑體" panose="020B0604030504040204" pitchFamily="34" charset="-120"/>
                <a:hlinkClick r:id="rId3" tooltip="法國">
                  <a:extLst>
                    <a:ext uri="{A12FA001-AC4F-418D-AE19-62706E023703}">
                      <ahyp:hlinkClr xmlns:ahyp="http://schemas.microsoft.com/office/drawing/2018/hyperlinkcolor" val="tx"/>
                    </a:ext>
                  </a:extLst>
                </a:hlinkClick>
              </a:rPr>
              <a:t>法國</a:t>
            </a:r>
            <a:r>
              <a:rPr lang="zh-TW" altLang="en-US" sz="3200" b="0" i="0" u="none" strike="noStrike" dirty="0">
                <a:effectLst/>
                <a:latin typeface="微軟正黑體" panose="020B0604030504040204" pitchFamily="34" charset="-120"/>
                <a:ea typeface="微軟正黑體" panose="020B0604030504040204" pitchFamily="34" charset="-120"/>
                <a:hlinkClick r:id="rId4" tooltip="數學家">
                  <a:extLst>
                    <a:ext uri="{A12FA001-AC4F-418D-AE19-62706E023703}">
                      <ahyp:hlinkClr xmlns:ahyp="http://schemas.microsoft.com/office/drawing/2018/hyperlinkcolor" val="tx"/>
                    </a:ext>
                  </a:extLst>
                </a:hlinkClick>
              </a:rPr>
              <a:t>數學家</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皮耶</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西蒙</a:t>
            </a:r>
            <a:r>
              <a:rPr lang="en-US" altLang="zh-TW" sz="3200" b="0" i="0" u="none" strike="noStrike" dirty="0">
                <a:solidFill>
                  <a:srgbClr val="00C8C3"/>
                </a:solidFill>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皮耶-西蒙·拉普拉斯">
                  <a:extLst>
                    <a:ext uri="{A12FA001-AC4F-418D-AE19-62706E023703}">
                      <ahyp:hlinkClr xmlns:ahyp="http://schemas.microsoft.com/office/drawing/2018/hyperlinkcolor" val="tx"/>
                    </a:ext>
                  </a:extLst>
                </a:hlinkClick>
              </a:rPr>
              <a:t>拉普拉斯</a:t>
            </a:r>
            <a:r>
              <a:rPr lang="zh-TW" altLang="en-US" sz="3200" b="0" i="0" u="none" strike="noStrike" dirty="0">
                <a:effectLst/>
                <a:latin typeface="微軟正黑體" panose="020B0604030504040204" pitchFamily="34" charset="-120"/>
                <a:ea typeface="微軟正黑體" panose="020B0604030504040204" pitchFamily="34" charset="-120"/>
              </a:rPr>
              <a:t>提出</a:t>
            </a:r>
            <a:endParaRPr lang="en-US" altLang="zh-TW" sz="3200" b="0" i="0" u="none" strike="noStrike"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智者若知道宇宙中每個原子確切的位置和動量，能夠使用</a:t>
            </a:r>
            <a:r>
              <a:rPr lang="zh-TW" altLang="en-US" sz="3200" b="0" i="0" u="none" strike="noStrike" dirty="0">
                <a:effectLst/>
                <a:latin typeface="微軟正黑體" panose="020B0604030504040204" pitchFamily="34" charset="-120"/>
                <a:ea typeface="微軟正黑體" panose="020B0604030504040204" pitchFamily="34" charset="-120"/>
                <a:hlinkClick r:id="rId6" tooltip="牛頓定律">
                  <a:extLst>
                    <a:ext uri="{A12FA001-AC4F-418D-AE19-62706E023703}">
                      <ahyp:hlinkClr xmlns:ahyp="http://schemas.microsoft.com/office/drawing/2018/hyperlinkcolor" val="tx"/>
                    </a:ext>
                  </a:extLst>
                </a:hlinkClick>
              </a:rPr>
              <a:t>牛頓定律</a:t>
            </a:r>
            <a:r>
              <a:rPr lang="zh-TW" altLang="en-US" sz="3200" b="0" i="0" dirty="0">
                <a:effectLst/>
                <a:latin typeface="微軟正黑體" panose="020B0604030504040204" pitchFamily="34" charset="-120"/>
                <a:ea typeface="微軟正黑體" panose="020B0604030504040204" pitchFamily="34" charset="-120"/>
              </a:rPr>
              <a:t>來展現宇宙事件的整個過程，包括過去以及未來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如果看過人類有史以來所有文字，即可成為「全能全知者」，並能回答任何問題</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分析能力極限。這個極限是由宇宙最大熵、光速、以及將資訊傳送通過一個</a:t>
            </a:r>
            <a:r>
              <a:rPr lang="zh-TW" altLang="en-US" sz="3200" b="0" i="0" u="none" strike="noStrike" dirty="0">
                <a:effectLst/>
                <a:latin typeface="微軟正黑體" panose="020B0604030504040204" pitchFamily="34" charset="-120"/>
                <a:ea typeface="微軟正黑體" panose="020B0604030504040204" pitchFamily="34" charset="-120"/>
                <a:hlinkClick r:id="rId7" tooltip="普朗克長度">
                  <a:extLst>
                    <a:ext uri="{A12FA001-AC4F-418D-AE19-62706E023703}">
                      <ahyp:hlinkClr xmlns:ahyp="http://schemas.microsoft.com/office/drawing/2018/hyperlinkcolor" val="tx"/>
                    </a:ext>
                  </a:extLst>
                </a:hlinkClick>
              </a:rPr>
              <a:t>普朗克長度</a:t>
            </a:r>
            <a:r>
              <a:rPr lang="zh-TW" altLang="en-US" sz="3200" b="0" i="0" dirty="0">
                <a:effectLst/>
                <a:latin typeface="微軟正黑體" panose="020B0604030504040204" pitchFamily="34" charset="-120"/>
                <a:ea typeface="微軟正黑體" panose="020B0604030504040204" pitchFamily="34" charset="-120"/>
              </a:rPr>
              <a:t>所需要的時間得來的，約為</a:t>
            </a:r>
            <a:r>
              <a:rPr lang="en-US" altLang="zh-TW" sz="3200" b="0" i="0" dirty="0">
                <a:effectLst/>
                <a:latin typeface="微軟正黑體" panose="020B0604030504040204" pitchFamily="34" charset="-120"/>
                <a:ea typeface="微軟正黑體" panose="020B0604030504040204" pitchFamily="34" charset="-120"/>
              </a:rPr>
              <a:t>10</a:t>
            </a:r>
            <a:r>
              <a:rPr lang="en-US" altLang="zh-TW" sz="3200" b="0" i="0" baseline="30000" dirty="0">
                <a:effectLst/>
                <a:latin typeface="微軟正黑體" panose="020B0604030504040204" pitchFamily="34" charset="-120"/>
                <a:ea typeface="微軟正黑體" panose="020B0604030504040204" pitchFamily="34" charset="-120"/>
              </a:rPr>
              <a:t>120</a:t>
            </a:r>
            <a:r>
              <a:rPr lang="zh-TW" altLang="en-US" sz="3200" b="0" i="0" u="none" strike="noStrike" dirty="0">
                <a:effectLst/>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位元</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4601667"/>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276600"/>
            <a:ext cx="5410200" cy="990600"/>
          </a:xfrm>
        </p:spPr>
        <p:txBody>
          <a:bodyPr/>
          <a:lstStyle/>
          <a:p>
            <a:pPr algn="just"/>
            <a:r>
              <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Recursive Improvement</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165</a:t>
            </a:fld>
            <a:endParaRPr kumimoji="0" lang="en-US" dirty="0"/>
          </a:p>
        </p:txBody>
      </p:sp>
    </p:spTree>
    <p:extLst>
      <p:ext uri="{BB962C8B-B14F-4D97-AF65-F5344CB8AC3E}">
        <p14:creationId xmlns:p14="http://schemas.microsoft.com/office/powerpoint/2010/main" val="3260653704"/>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166</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800" y="121920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5800725" cy="418334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6400800" y="2133600"/>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6372224" y="5007177"/>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6365451" y="3977614"/>
            <a:ext cx="2543175" cy="584775"/>
          </a:xfrm>
          <a:prstGeom prst="rect">
            <a:avLst/>
          </a:prstGeom>
          <a:noFill/>
        </p:spPr>
        <p:txBody>
          <a:bodyPr wrap="square">
            <a:spAutoFit/>
          </a:bodyPr>
          <a:lstStyle/>
          <a:p>
            <a:r>
              <a:rPr lang="en-US" altLang="zh-TW" sz="3200" dirty="0" err="1">
                <a:latin typeface="微軟正黑體" panose="020B0604030504040204" pitchFamily="34" charset="-120"/>
                <a:ea typeface="微軟正黑體" panose="020B0604030504040204" pitchFamily="34" charset="-120"/>
              </a:rPr>
              <a:t>ChatGPT</a:t>
            </a:r>
            <a:endParaRPr lang="zh-TW" altLang="en-US" sz="32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6524625" y="606682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2246685368"/>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584775"/>
          </a:xfrm>
          <a:prstGeom prst="rect">
            <a:avLst/>
          </a:prstGeom>
          <a:noFill/>
        </p:spPr>
        <p:txBody>
          <a:bodyPr wrap="square">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Recursive Improvement</a:t>
            </a:r>
            <a:endParaRPr lang="zh-TW" altLang="en-US" sz="3200" dirty="0">
              <a:latin typeface="微軟正黑體" panose="020B0604030504040204" pitchFamily="34" charset="-120"/>
              <a:ea typeface="微軟正黑體" panose="020B0604030504040204" pitchFamily="34" charset="-120"/>
            </a:endParaRP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124200"/>
            <a:ext cx="4581525" cy="33040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15E071C-4D86-1764-A5B7-30D6C030BEF6}"/>
              </a:ext>
            </a:extLst>
          </p:cNvPr>
          <p:cNvSpPr txBox="1"/>
          <p:nvPr/>
        </p:nvSpPr>
        <p:spPr>
          <a:xfrm>
            <a:off x="5629275" y="305258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天才</a:t>
            </a:r>
          </a:p>
        </p:txBody>
      </p:sp>
      <p:sp>
        <p:nvSpPr>
          <p:cNvPr id="5" name="文字方塊 4">
            <a:extLst>
              <a:ext uri="{FF2B5EF4-FFF2-40B4-BE49-F238E27FC236}">
                <a16:creationId xmlns:a16="http://schemas.microsoft.com/office/drawing/2014/main" id="{5FB0E0AF-FA67-2341-70C0-686B07C3FDBE}"/>
              </a:ext>
            </a:extLst>
          </p:cNvPr>
          <p:cNvSpPr txBox="1"/>
          <p:nvPr/>
        </p:nvSpPr>
        <p:spPr>
          <a:xfrm>
            <a:off x="5629275" y="4943389"/>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聰明人</a:t>
            </a:r>
          </a:p>
        </p:txBody>
      </p:sp>
      <p:sp>
        <p:nvSpPr>
          <p:cNvPr id="8" name="文字方塊 7">
            <a:extLst>
              <a:ext uri="{FF2B5EF4-FFF2-40B4-BE49-F238E27FC236}">
                <a16:creationId xmlns:a16="http://schemas.microsoft.com/office/drawing/2014/main" id="{7C4B061C-6CC7-831D-997C-9063A92FF317}"/>
              </a:ext>
            </a:extLst>
          </p:cNvPr>
          <p:cNvSpPr txBox="1"/>
          <p:nvPr/>
        </p:nvSpPr>
        <p:spPr>
          <a:xfrm>
            <a:off x="5561965" y="1784767"/>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D63BF52-327B-B7B9-BDB2-2A8EC164D1C3}"/>
              </a:ext>
            </a:extLst>
          </p:cNvPr>
          <p:cNvSpPr txBox="1"/>
          <p:nvPr/>
        </p:nvSpPr>
        <p:spPr>
          <a:xfrm>
            <a:off x="5610225" y="5966111"/>
            <a:ext cx="2543175" cy="584775"/>
          </a:xfrm>
          <a:prstGeom prst="rect">
            <a:avLst/>
          </a:prstGeom>
          <a:noFill/>
        </p:spPr>
        <p:txBody>
          <a:bodyPr wrap="square">
            <a:spAutoFit/>
          </a:bodyPr>
          <a:lstStyle/>
          <a:p>
            <a:r>
              <a:rPr lang="zh-TW" altLang="en-US" sz="3200" dirty="0">
                <a:latin typeface="微軟正黑體" panose="020B0604030504040204" pitchFamily="34" charset="-120"/>
                <a:ea typeface="微軟正黑體" panose="020B0604030504040204" pitchFamily="34" charset="-120"/>
              </a:rPr>
              <a:t>普通人</a:t>
            </a:r>
          </a:p>
        </p:txBody>
      </p:sp>
    </p:spTree>
    <p:extLst>
      <p:ext uri="{BB962C8B-B14F-4D97-AF65-F5344CB8AC3E}">
        <p14:creationId xmlns:p14="http://schemas.microsoft.com/office/powerpoint/2010/main" val="1185180137"/>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76200"/>
            <a:ext cx="3733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遞迴式成長</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168</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85799" y="1207890"/>
            <a:ext cx="8229600" cy="2062103"/>
          </a:xfrm>
          <a:prstGeom prst="rect">
            <a:avLst/>
          </a:prstGeom>
          <a:noFill/>
        </p:spPr>
        <p:txBody>
          <a:bodyPr wrap="square">
            <a:spAutoFit/>
          </a:bodyPr>
          <a:lstStyle/>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自己開始不斷演化變更聰明，然後再改良自己變得再更聰明，無限循環下去</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將在數十年之內，成為比人類聰明數千億倍的智慧體</a:t>
            </a:r>
          </a:p>
        </p:txBody>
      </p:sp>
      <p:pic>
        <p:nvPicPr>
          <p:cNvPr id="1028" name="Picture 4" descr="The emotional intelligence pyramid (9-layer model)">
            <a:extLst>
              <a:ext uri="{FF2B5EF4-FFF2-40B4-BE49-F238E27FC236}">
                <a16:creationId xmlns:a16="http://schemas.microsoft.com/office/drawing/2014/main" id="{32F897BF-2B68-1C05-BD85-124BC33CEB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653" y="6198867"/>
            <a:ext cx="685800" cy="4945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7C4B061C-6CC7-831D-997C-9063A92FF317}"/>
              </a:ext>
            </a:extLst>
          </p:cNvPr>
          <p:cNvSpPr txBox="1"/>
          <p:nvPr/>
        </p:nvSpPr>
        <p:spPr>
          <a:xfrm>
            <a:off x="3200400" y="3175194"/>
            <a:ext cx="2543175" cy="584775"/>
          </a:xfrm>
          <a:prstGeom prst="rect">
            <a:avLst/>
          </a:prstGeom>
          <a:noFill/>
        </p:spPr>
        <p:txBody>
          <a:bodyPr wrap="square">
            <a:spAutoFit/>
          </a:bodyPr>
          <a:lstStyle/>
          <a:p>
            <a:r>
              <a:rPr lang="en-US" altLang="zh-TW" sz="3200" dirty="0" err="1">
                <a:solidFill>
                  <a:srgbClr val="FF0000"/>
                </a:solidFill>
                <a:latin typeface="微軟正黑體" panose="020B0604030504040204" pitchFamily="34" charset="-120"/>
                <a:ea typeface="微軟正黑體" panose="020B0604030504040204" pitchFamily="34" charset="-120"/>
              </a:rPr>
              <a:t>ChatGPT</a:t>
            </a:r>
            <a:endParaRPr lang="zh-TW" altLang="en-US" sz="3200"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5756637"/>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onential Growth and Decay | CK-12 Foundation">
            <a:extLst>
              <a:ext uri="{FF2B5EF4-FFF2-40B4-BE49-F238E27FC236}">
                <a16:creationId xmlns:a16="http://schemas.microsoft.com/office/drawing/2014/main" id="{4C6E2039-D889-AD02-DD45-BE72290F1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0"/>
            <a:ext cx="6875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725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381000"/>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語言模型越大越好？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66675" y="688619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72450" y="6886195"/>
            <a:ext cx="914400" cy="244475"/>
          </a:xfrm>
        </p:spPr>
        <p:txBody>
          <a:bodyPr/>
          <a:lstStyle/>
          <a:p>
            <a:pPr algn="r"/>
            <a:fld id="{F99EC173-99AE-4773-AB25-02E469A13EAE}" type="slidenum">
              <a:rPr kumimoji="0" lang="en-US" sz="1200" smtClean="0">
                <a:solidFill>
                  <a:schemeClr val="tx2"/>
                </a:solidFill>
              </a:rPr>
              <a:pPr algn="r"/>
              <a:t>17</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469835"/>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2020 </a:t>
            </a:r>
            <a:r>
              <a:rPr lang="zh-TW" altLang="en-US" sz="3200" b="0" i="0" dirty="0">
                <a:effectLst/>
                <a:latin typeface="微軟正黑體" panose="020B0604030504040204" pitchFamily="34" charset="-120"/>
                <a:ea typeface="微軟正黑體" panose="020B0604030504040204" pitchFamily="34" charset="-120"/>
              </a:rPr>
              <a:t>年的一項分析發現，神經語言模型的能力（透過訓練損失衡量）在與參數數量、訓練資料量和用於訓練的計算的冪律關係中平穩增長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這些關係在很寬的值範圍內（最多七個數量級）進行了測試</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在範圍的最高端（包括高達數萬億個參數的網路規模）沒有觀察到關係的衰減</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97410347"/>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144208"/>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可能組礙</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進步的因素</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170</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47700" y="1413063"/>
            <a:ext cx="8229600" cy="5016758"/>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大規模的災難，最可能發生的是國家之間相互毀滅的核戰或小行星撞地球</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無論電腦硬體發展到多先進的程度，我們都無法讓其「甦醒」</a:t>
            </a:r>
            <a:r>
              <a:rPr lang="en-US" altLang="zh-TW" sz="3200" b="0" i="0" dirty="0">
                <a:effectLst/>
                <a:latin typeface="微軟正黑體" panose="020B0604030504040204" pitchFamily="34" charset="-120"/>
                <a:ea typeface="微軟正黑體" panose="020B0604030504040204" pitchFamily="34" charset="-120"/>
              </a:rPr>
              <a:t>(EA</a:t>
            </a:r>
            <a:r>
              <a:rPr lang="zh-TW" altLang="en-US" sz="3200" b="0" i="0" dirty="0">
                <a:effectLst/>
                <a:latin typeface="微軟正黑體" panose="020B0604030504040204" pitchFamily="34" charset="-120"/>
                <a:ea typeface="微軟正黑體" panose="020B0604030504040204" pitchFamily="34" charset="-120"/>
              </a:rPr>
              <a:t>的出現？</a:t>
            </a:r>
            <a:r>
              <a:rPr lang="en-US" altLang="zh-TW" sz="3200" b="0" i="0" dirty="0">
                <a:effectLst/>
                <a:latin typeface="微軟正黑體" panose="020B0604030504040204" pitchFamily="34" charset="-120"/>
                <a:ea typeface="微軟正黑體" panose="020B0604030504040204" pitchFamily="34" charset="-120"/>
              </a:rPr>
              <a:t>)</a:t>
            </a:r>
            <a:endParaRPr lang="zh-TW" altLang="en-US"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我們大大低估了人類大腦的計算能力，這將使得電腦超越人腦的時間大大延遲</a:t>
            </a: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藝術對於人類的阻礙，以及人類的藝術不能讓機器人明白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這就是宇宙進化的正常過程，無法阻止也不需要阻止</a:t>
            </a:r>
          </a:p>
        </p:txBody>
      </p:sp>
    </p:spTree>
    <p:extLst>
      <p:ext uri="{BB962C8B-B14F-4D97-AF65-F5344CB8AC3E}">
        <p14:creationId xmlns:p14="http://schemas.microsoft.com/office/powerpoint/2010/main" val="802684428"/>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人工智慧對齊</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171</a:t>
            </a:fld>
            <a:endParaRPr kumimoji="0" lang="en-US" dirty="0"/>
          </a:p>
        </p:txBody>
      </p:sp>
    </p:spTree>
    <p:extLst>
      <p:ext uri="{BB962C8B-B14F-4D97-AF65-F5344CB8AC3E}">
        <p14:creationId xmlns:p14="http://schemas.microsoft.com/office/powerpoint/2010/main" val="2343822572"/>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172</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AI alignment</a:t>
            </a:r>
            <a:r>
              <a:rPr lang="zh-TW" altLang="en-US" sz="3200" b="0" i="0" dirty="0">
                <a:effectLst/>
                <a:latin typeface="微軟正黑體" panose="020B0604030504040204" pitchFamily="34" charset="-120"/>
                <a:ea typeface="微軟正黑體" panose="020B0604030504040204" pitchFamily="34" charset="-120"/>
              </a:rPr>
              <a:t>：引導</a:t>
            </a:r>
            <a:r>
              <a:rPr lang="zh-TW" altLang="en-US" sz="3200" b="0" i="0" u="none" strike="noStrike" dirty="0">
                <a:effectLst/>
                <a:latin typeface="微軟正黑體" panose="020B0604030504040204" pitchFamily="34" charset="-120"/>
                <a:ea typeface="微軟正黑體" panose="020B0604030504040204" pitchFamily="34" charset="-120"/>
                <a:hlinkClick r:id="rId3" tooltip="人工智慧">
                  <a:extLst>
                    <a:ext uri="{A12FA001-AC4F-418D-AE19-62706E023703}">
                      <ahyp:hlinkClr xmlns:ahyp="http://schemas.microsoft.com/office/drawing/2018/hyperlinkcolor" val="tx"/>
                    </a:ext>
                  </a:extLst>
                </a:hlinkClick>
              </a:rPr>
              <a:t>人工智慧</a:t>
            </a:r>
            <a:r>
              <a:rPr lang="zh-TW" altLang="en-US" sz="3200" b="0" i="0" dirty="0">
                <a:effectLst/>
                <a:latin typeface="微軟正黑體" panose="020B0604030504040204" pitchFamily="34" charset="-120"/>
                <a:ea typeface="微軟正黑體" panose="020B0604030504040204" pitchFamily="34" charset="-120"/>
              </a:rPr>
              <a:t>系統的行為，使其符合設計者的利益和預期目標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對齊的人工智慧行為會向著預期方向發展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未對齊的人工智慧的行為雖然也具備特定目標，但此目標並非設計者所預期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在目前部署的商業系統，例如</a:t>
            </a:r>
            <a:r>
              <a:rPr lang="zh-TW" altLang="en-US" sz="3200" b="0" i="0" u="none" strike="noStrike" dirty="0">
                <a:effectLst/>
                <a:latin typeface="微軟正黑體" panose="020B0604030504040204" pitchFamily="34" charset="-120"/>
                <a:ea typeface="微軟正黑體" panose="020B0604030504040204" pitchFamily="34" charset="-120"/>
                <a:hlinkClick r:id="rId4" tooltip="機器人">
                  <a:extLst>
                    <a:ext uri="{A12FA001-AC4F-418D-AE19-62706E023703}">
                      <ahyp:hlinkClr xmlns:ahyp="http://schemas.microsoft.com/office/drawing/2018/hyperlinkcolor" val="tx"/>
                    </a:ext>
                  </a:extLst>
                </a:hlinkClick>
              </a:rPr>
              <a:t>機器人</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5" tooltip="語言模型">
                  <a:extLst>
                    <a:ext uri="{A12FA001-AC4F-418D-AE19-62706E023703}">
                      <ahyp:hlinkClr xmlns:ahyp="http://schemas.microsoft.com/office/drawing/2018/hyperlinkcolor" val="tx"/>
                    </a:ext>
                  </a:extLst>
                </a:hlinkClick>
              </a:rPr>
              <a:t>語言模型</a:t>
            </a:r>
            <a:r>
              <a:rPr lang="en-US" altLang="zh-TW" sz="3200" b="0" i="0" u="none" strike="noStrike" baseline="30000" dirty="0">
                <a:effectLst/>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7" tooltip="自動駕駛汽車">
                  <a:extLst>
                    <a:ext uri="{A12FA001-AC4F-418D-AE19-62706E023703}">
                      <ahyp:hlinkClr xmlns:ahyp="http://schemas.microsoft.com/office/drawing/2018/hyperlinkcolor" val="tx"/>
                    </a:ext>
                  </a:extLst>
                </a:hlinkClick>
              </a:rPr>
              <a:t>自動駕駛汽車</a:t>
            </a:r>
            <a:r>
              <a:rPr lang="zh-TW" altLang="en-US" sz="3200" b="0" i="0" dirty="0">
                <a:effectLst/>
                <a:latin typeface="微軟正黑體" panose="020B0604030504040204" pitchFamily="34" charset="-120"/>
                <a:ea typeface="微軟正黑體" panose="020B0604030504040204" pitchFamily="34" charset="-120"/>
              </a:rPr>
              <a:t>、</a:t>
            </a:r>
            <a:r>
              <a:rPr lang="zh-TW" altLang="en-US" sz="3200" b="0" i="0" u="none" strike="noStrike" dirty="0">
                <a:effectLst/>
                <a:latin typeface="微軟正黑體" panose="020B0604030504040204" pitchFamily="34" charset="-120"/>
                <a:ea typeface="微軟正黑體" panose="020B0604030504040204" pitchFamily="34" charset="-120"/>
                <a:hlinkClick r:id="rId8" tooltip="推薦系統">
                  <a:extLst>
                    <a:ext uri="{A12FA001-AC4F-418D-AE19-62706E023703}">
                      <ahyp:hlinkClr xmlns:ahyp="http://schemas.microsoft.com/office/drawing/2018/hyperlinkcolor" val="tx"/>
                    </a:ext>
                  </a:extLst>
                </a:hlinkClick>
              </a:rPr>
              <a:t>社交媒體推薦引擎</a:t>
            </a:r>
            <a:r>
              <a:rPr lang="zh-TW" altLang="en-US" sz="3200" b="0" i="0" dirty="0">
                <a:effectLst/>
                <a:latin typeface="微軟正黑體" panose="020B0604030504040204" pitchFamily="34" charset="-120"/>
                <a:ea typeface="微軟正黑體" panose="020B0604030504040204" pitchFamily="34" charset="-120"/>
              </a:rPr>
              <a:t>中，上述問題已有顯現</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是人工智慧安全的子集合</a:t>
            </a:r>
          </a:p>
        </p:txBody>
      </p:sp>
    </p:spTree>
    <p:extLst>
      <p:ext uri="{BB962C8B-B14F-4D97-AF65-F5344CB8AC3E}">
        <p14:creationId xmlns:p14="http://schemas.microsoft.com/office/powerpoint/2010/main" val="2586521023"/>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173</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810000" cy="4524315"/>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希臘神話中的</a:t>
            </a:r>
            <a:r>
              <a:rPr lang="zh-TW" altLang="en-US" sz="3200" b="0" i="0" u="none" strike="noStrike" dirty="0">
                <a:effectLst/>
                <a:latin typeface="微軟正黑體" panose="020B0604030504040204" pitchFamily="34" charset="-120"/>
                <a:ea typeface="微軟正黑體" panose="020B0604030504040204" pitchFamily="34" charset="-120"/>
                <a:hlinkClick r:id="rId3" tooltip="弗里吉亞">
                  <a:extLst>
                    <a:ext uri="{A12FA001-AC4F-418D-AE19-62706E023703}">
                      <ahyp:hlinkClr xmlns:ahyp="http://schemas.microsoft.com/office/drawing/2018/hyperlinkcolor" val="tx"/>
                    </a:ext>
                  </a:extLst>
                </a:hlinkClick>
              </a:rPr>
              <a:t>弗里吉亞</a:t>
            </a:r>
            <a:r>
              <a:rPr lang="zh-TW" altLang="en-US" sz="3200" b="0" i="0" dirty="0">
                <a:effectLst/>
                <a:latin typeface="微軟正黑體" panose="020B0604030504040204" pitchFamily="34" charset="-120"/>
                <a:ea typeface="微軟正黑體" panose="020B0604030504040204" pitchFamily="34" charset="-120"/>
              </a:rPr>
              <a:t>國王</a:t>
            </a:r>
            <a:r>
              <a:rPr lang="zh-TW" altLang="en-US" sz="3200" b="0" i="0" u="none" strike="noStrike" dirty="0">
                <a:effectLst/>
                <a:latin typeface="微軟正黑體" panose="020B0604030504040204" pitchFamily="34" charset="-120"/>
                <a:ea typeface="微軟正黑體" panose="020B0604030504040204" pitchFamily="34" charset="-120"/>
                <a:hlinkClick r:id="rId4" tooltip="邁達斯">
                  <a:extLst>
                    <a:ext uri="{A12FA001-AC4F-418D-AE19-62706E023703}">
                      <ahyp:hlinkClr xmlns:ahyp="http://schemas.microsoft.com/office/drawing/2018/hyperlinkcolor" val="tx"/>
                    </a:ext>
                  </a:extLst>
                </a:hlinkClick>
              </a:rPr>
              <a:t>邁達斯</a:t>
            </a:r>
            <a:r>
              <a:rPr lang="zh-TW" altLang="en-US" sz="3200" b="0" i="0" dirty="0">
                <a:effectLst/>
                <a:latin typeface="微軟正黑體" panose="020B0604030504040204" pitchFamily="34" charset="-120"/>
                <a:ea typeface="微軟正黑體" panose="020B0604030504040204" pitchFamily="34" charset="-120"/>
              </a:rPr>
              <a:t>向神索取「點石成金」的能力，卻忘記指定例外，結果就連食物也變成了無法食用的金子，女兒也因他的觸碰成了金質雕像</a:t>
            </a:r>
          </a:p>
        </p:txBody>
      </p:sp>
      <p:pic>
        <p:nvPicPr>
          <p:cNvPr id="5122" name="Picture 2" descr="undefined">
            <a:extLst>
              <a:ext uri="{FF2B5EF4-FFF2-40B4-BE49-F238E27FC236}">
                <a16:creationId xmlns:a16="http://schemas.microsoft.com/office/drawing/2014/main" id="{41FA1CAE-A66A-DF09-8199-2790B1C4B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483354"/>
            <a:ext cx="3448048" cy="512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28535"/>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人工智慧對齊</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174</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6001643"/>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建立人工智慧的人無法在事先想到所有的可能性，包括不正常的後果</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目前大部分</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的基礎是神經網路，但神經元的運作方式是無法解釋的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的目的就是優化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，對電腦來說這件事並無意識的存在</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強</a:t>
            </a:r>
            <a:r>
              <a:rPr lang="en-US" altLang="zh-TW" sz="3200" dirty="0">
                <a:latin typeface="微軟正黑體" panose="020B0604030504040204" pitchFamily="34" charset="-120"/>
                <a:ea typeface="微軟正黑體" panose="020B0604030504040204" pitchFamily="34" charset="-120"/>
              </a:rPr>
              <a:t>AI</a:t>
            </a:r>
            <a:r>
              <a:rPr lang="zh-TW" altLang="en-US" sz="3200" dirty="0">
                <a:latin typeface="微軟正黑體" panose="020B0604030504040204" pitchFamily="34" charset="-120"/>
                <a:ea typeface="微軟正黑體" panose="020B0604030504040204" pitchFamily="34" charset="-120"/>
              </a:rPr>
              <a:t>會用各種各樣的方式來優化</a:t>
            </a:r>
            <a:r>
              <a:rPr lang="en-US" altLang="zh-TW" sz="3200" dirty="0">
                <a:latin typeface="微軟正黑體" panose="020B0604030504040204" pitchFamily="34" charset="-120"/>
                <a:ea typeface="微軟正黑體" panose="020B0604030504040204" pitchFamily="34" charset="-120"/>
              </a:rPr>
              <a:t>loss function</a:t>
            </a:r>
            <a:r>
              <a:rPr lang="zh-TW" altLang="en-US" sz="3200" dirty="0">
                <a:latin typeface="微軟正黑體" panose="020B0604030504040204" pitchFamily="34" charset="-120"/>
                <a:ea typeface="微軟正黑體" panose="020B0604030504040204" pitchFamily="34" charset="-120"/>
              </a:rPr>
              <a:t>，包括獲取控制權，消除障礙</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電腦病毒不是這一類，主要針對失控的後果，和預期目標不同</a:t>
            </a:r>
            <a:endParaRPr lang="en-US" altLang="zh-TW" sz="3200" dirty="0">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4520731"/>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83C47741-AD30-51E6-EEF4-E71AF8921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0"/>
            <a:ext cx="7173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28202"/>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機器人三原則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176</a:t>
            </a:fld>
            <a:endParaRPr kumimoji="0" lang="en-US" dirty="0"/>
          </a:p>
        </p:txBody>
      </p:sp>
    </p:spTree>
    <p:extLst>
      <p:ext uri="{BB962C8B-B14F-4D97-AF65-F5344CB8AC3E}">
        <p14:creationId xmlns:p14="http://schemas.microsoft.com/office/powerpoint/2010/main" val="1949130300"/>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機器人三原則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5509200"/>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以撒</a:t>
            </a:r>
            <a:r>
              <a:rPr lang="en-US" altLang="zh-TW" sz="3200" b="0" dirty="0">
                <a:effectLst/>
                <a:latin typeface="微軟正黑體" panose="020B0604030504040204" pitchFamily="34" charset="-120"/>
                <a:ea typeface="微軟正黑體" panose="020B0604030504040204" pitchFamily="34" charset="-120"/>
              </a:rPr>
              <a:t>·</a:t>
            </a:r>
            <a:r>
              <a:rPr lang="zh-TW" altLang="en-US" sz="3200" b="0" dirty="0">
                <a:effectLst/>
                <a:latin typeface="微軟正黑體" panose="020B0604030504040204" pitchFamily="34" charset="-120"/>
                <a:ea typeface="微軟正黑體" panose="020B0604030504040204" pitchFamily="34" charset="-120"/>
              </a:rPr>
              <a:t>艾西莫夫於</a:t>
            </a:r>
            <a:r>
              <a:rPr lang="en-US" altLang="zh-TW" sz="3200" b="0" dirty="0">
                <a:effectLst/>
                <a:latin typeface="微軟正黑體" panose="020B0604030504040204" pitchFamily="34" charset="-120"/>
                <a:ea typeface="微軟正黑體" panose="020B0604030504040204" pitchFamily="34" charset="-120"/>
              </a:rPr>
              <a:t>1942</a:t>
            </a:r>
            <a:r>
              <a:rPr lang="zh-TW" altLang="en-US" sz="3200" b="0" dirty="0">
                <a:effectLst/>
                <a:latin typeface="微軟正黑體" panose="020B0604030504040204" pitchFamily="34" charset="-120"/>
                <a:ea typeface="微軟正黑體" panose="020B0604030504040204" pitchFamily="34" charset="-120"/>
              </a:rPr>
              <a:t>年發表的作品（</a:t>
            </a:r>
            <a:r>
              <a:rPr lang="en-US" altLang="zh-TW" sz="3200" b="0" dirty="0">
                <a:effectLst/>
                <a:latin typeface="微軟正黑體" panose="020B0604030504040204" pitchFamily="34" charset="-120"/>
                <a:ea typeface="微軟正黑體" panose="020B0604030504040204" pitchFamily="34" charset="-120"/>
              </a:rPr>
              <a:t>Runaround, I, Robot</a:t>
            </a:r>
            <a:r>
              <a:rPr lang="zh-TW" altLang="en-US" sz="3200" b="0" dirty="0">
                <a:effectLst/>
                <a:latin typeface="微軟正黑體" panose="020B0604030504040204" pitchFamily="34" charset="-120"/>
                <a:ea typeface="微軟正黑體" panose="020B0604030504040204" pitchFamily="34" charset="-120"/>
              </a:rPr>
              <a:t>）</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一：機器人不得傷害人類，或坐視人類受到傷害；</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二、機器人必須服從人類命令，除非命令與第一法則發生衝突</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三、在不違背第一或第二法則之下，機器人可以保護自己</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effectLst/>
                <a:latin typeface="微軟正黑體" panose="020B0604030504040204" pitchFamily="34" charset="-120"/>
                <a:ea typeface="微軟正黑體" panose="020B0604030504040204" pitchFamily="34" charset="-120"/>
              </a:rPr>
              <a:t>就是一個唬爛的東西。</a:t>
            </a:r>
            <a:endParaRPr lang="en-US" altLang="zh-TW" sz="3200" b="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dirty="0">
                <a:solidFill>
                  <a:srgbClr val="FFFF00"/>
                </a:solidFill>
                <a:effectLst/>
                <a:latin typeface="微軟正黑體" panose="020B0604030504040204" pitchFamily="34" charset="-120"/>
                <a:ea typeface="微軟正黑體" panose="020B0604030504040204" pitchFamily="34" charset="-120"/>
              </a:rPr>
              <a:t>兩個人打架，機器人要幫誰？</a:t>
            </a:r>
            <a:endParaRPr lang="en-US" altLang="zh-TW" sz="3200" b="0" dirty="0">
              <a:solidFill>
                <a:srgbClr val="FFFF00"/>
              </a:solidFill>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7442896"/>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667000" y="3048000"/>
            <a:ext cx="54102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機器人六原則</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178</a:t>
            </a:fld>
            <a:endParaRPr kumimoji="0" lang="en-US" dirty="0"/>
          </a:p>
        </p:txBody>
      </p:sp>
    </p:spTree>
    <p:extLst>
      <p:ext uri="{BB962C8B-B14F-4D97-AF65-F5344CB8AC3E}">
        <p14:creationId xmlns:p14="http://schemas.microsoft.com/office/powerpoint/2010/main" val="2981062890"/>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機器人六原則</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179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微軟 </a:t>
            </a:r>
            <a:r>
              <a:rPr lang="en-US" altLang="zh-TW" sz="3200" b="0" i="0" dirty="0">
                <a:effectLst/>
                <a:latin typeface="Microsoft JhengHei" panose="020B0604030504040204" pitchFamily="34" charset="-120"/>
                <a:ea typeface="Microsoft JhengHei" panose="020B0604030504040204" pitchFamily="34" charset="-120"/>
              </a:rPr>
              <a:t>CEO Satya Nadella 2016</a:t>
            </a:r>
            <a:r>
              <a:rPr lang="zh-TW" altLang="en-US" sz="3200" b="0" i="0" dirty="0">
                <a:effectLst/>
                <a:latin typeface="Microsoft JhengHei" panose="020B0604030504040204" pitchFamily="34" charset="-120"/>
                <a:ea typeface="Microsoft JhengHei" panose="020B0604030504040204" pitchFamily="34" charset="-120"/>
              </a:rPr>
              <a:t>年提出</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1</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必須用來輔助人類</a:t>
            </a:r>
            <a:endParaRPr lang="en-US" altLang="zh-TW" sz="3200" dirty="0">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2</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必須是透明的</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3</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必須實現效能最大化，同時又不能傷害人的尊嚴</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4</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必須用於智慧隱私</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5</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必須承擔算法責任以便人類可以撤銷非故意的傷害</a:t>
            </a:r>
            <a:endParaRPr lang="en-US" altLang="zh-TW" sz="3200" b="1"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1" i="0" dirty="0">
                <a:effectLst/>
                <a:latin typeface="Microsoft JhengHei" panose="020B0604030504040204" pitchFamily="34" charset="-120"/>
                <a:ea typeface="Microsoft JhengHei" panose="020B0604030504040204" pitchFamily="34" charset="-120"/>
              </a:rPr>
              <a:t>6</a:t>
            </a:r>
            <a:r>
              <a:rPr lang="zh-TW" altLang="en-US" sz="3200" b="1" i="0" dirty="0">
                <a:effectLst/>
                <a:latin typeface="Microsoft JhengHei" panose="020B0604030504040204" pitchFamily="34" charset="-120"/>
                <a:ea typeface="Microsoft JhengHei" panose="020B0604030504040204" pitchFamily="34" charset="-120"/>
              </a:rPr>
              <a:t>、</a:t>
            </a:r>
            <a:r>
              <a:rPr lang="en-US" altLang="zh-TW" sz="3200" b="1" i="0" dirty="0">
                <a:effectLst/>
                <a:latin typeface="Microsoft JhengHei" panose="020B0604030504040204" pitchFamily="34" charset="-120"/>
                <a:ea typeface="Microsoft JhengHei" panose="020B0604030504040204" pitchFamily="34" charset="-120"/>
              </a:rPr>
              <a:t>AI </a:t>
            </a:r>
            <a:r>
              <a:rPr lang="zh-TW" altLang="en-US" sz="3200" b="1" i="0" dirty="0">
                <a:effectLst/>
                <a:latin typeface="Microsoft JhengHei" panose="020B0604030504040204" pitchFamily="34" charset="-120"/>
                <a:ea typeface="Microsoft JhengHei" panose="020B0604030504040204" pitchFamily="34" charset="-120"/>
              </a:rPr>
              <a:t>必須防止偏見</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880958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a:t>
            </a:fld>
            <a:endParaRPr kumimoji="0" lang="en-US" dirty="0"/>
          </a:p>
        </p:txBody>
      </p:sp>
      <p:pic>
        <p:nvPicPr>
          <p:cNvPr id="5" name="圖片 4">
            <a:extLst>
              <a:ext uri="{FF2B5EF4-FFF2-40B4-BE49-F238E27FC236}">
                <a16:creationId xmlns:a16="http://schemas.microsoft.com/office/drawing/2014/main" id="{84B9C13B-92D6-292B-EB9A-E8E427E7E005}"/>
              </a:ext>
            </a:extLst>
          </p:cNvPr>
          <p:cNvPicPr>
            <a:picLocks noChangeAspect="1"/>
          </p:cNvPicPr>
          <p:nvPr/>
        </p:nvPicPr>
        <p:blipFill>
          <a:blip r:embed="rId3"/>
          <a:stretch>
            <a:fillRect/>
          </a:stretch>
        </p:blipFill>
        <p:spPr>
          <a:xfrm>
            <a:off x="0" y="1905000"/>
            <a:ext cx="9144000" cy="4060996"/>
          </a:xfrm>
          <a:prstGeom prst="rect">
            <a:avLst/>
          </a:prstGeom>
        </p:spPr>
      </p:pic>
    </p:spTree>
    <p:extLst>
      <p:ext uri="{BB962C8B-B14F-4D97-AF65-F5344CB8AC3E}">
        <p14:creationId xmlns:p14="http://schemas.microsoft.com/office/powerpoint/2010/main" val="4005492022"/>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152650" y="38100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阿西洛馬會議</a:t>
            </a:r>
            <a:endParaRPr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just"/>
            <a:r>
              <a:rPr lang="en-US" altLang="zh-TW" sz="4800" b="0" i="0" dirty="0">
                <a:effectLst/>
                <a:latin typeface="Microsoft JhengHei" panose="020B0604030504040204" pitchFamily="34" charset="-120"/>
                <a:ea typeface="Microsoft JhengHei" panose="020B0604030504040204" pitchFamily="34" charset="-120"/>
              </a:rPr>
              <a:t>Asilomar</a:t>
            </a:r>
          </a:p>
          <a:p>
            <a:pPr algn="just"/>
            <a:r>
              <a:rPr lang="en-US" altLang="zh-TW" sz="4800" dirty="0">
                <a:latin typeface="Microsoft JhengHei" panose="020B0604030504040204" pitchFamily="34" charset="-120"/>
                <a:ea typeface="Microsoft JhengHei" panose="020B0604030504040204" pitchFamily="34" charset="-120"/>
              </a:rPr>
              <a:t>AI </a:t>
            </a:r>
            <a:r>
              <a:rPr lang="en-US" altLang="zh-TW" sz="4800" b="0" i="0" dirty="0">
                <a:effectLst/>
                <a:latin typeface="Microsoft JhengHei" panose="020B0604030504040204" pitchFamily="34" charset="-120"/>
                <a:ea typeface="Microsoft JhengHei" panose="020B0604030504040204" pitchFamily="34" charset="-120"/>
              </a:rPr>
              <a:t>Principles</a:t>
            </a:r>
            <a:endPar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180</a:t>
            </a:fld>
            <a:endParaRPr kumimoji="0" lang="en-US" dirty="0"/>
          </a:p>
        </p:txBody>
      </p:sp>
    </p:spTree>
    <p:extLst>
      <p:ext uri="{BB962C8B-B14F-4D97-AF65-F5344CB8AC3E}">
        <p14:creationId xmlns:p14="http://schemas.microsoft.com/office/powerpoint/2010/main" val="1926022410"/>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181</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452431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Microsoft JhengHei" panose="020B0604030504040204" pitchFamily="34" charset="-120"/>
                <a:ea typeface="Microsoft JhengHei" panose="020B0604030504040204" pitchFamily="34" charset="-120"/>
              </a:rPr>
              <a:t>2017</a:t>
            </a:r>
            <a:r>
              <a:rPr lang="zh-TW" altLang="en-US" sz="3200" b="0" i="0" dirty="0">
                <a:effectLst/>
                <a:latin typeface="Microsoft JhengHei" panose="020B0604030504040204" pitchFamily="34" charset="-120"/>
                <a:ea typeface="Microsoft JhengHei" panose="020B0604030504040204" pitchFamily="34" charset="-120"/>
              </a:rPr>
              <a:t>年</a:t>
            </a:r>
            <a:r>
              <a:rPr lang="en-US" altLang="zh-TW" sz="3200" b="0" i="0" dirty="0">
                <a:effectLst/>
                <a:latin typeface="Microsoft JhengHei" panose="020B0604030504040204" pitchFamily="34" charset="-120"/>
                <a:ea typeface="Microsoft JhengHei" panose="020B0604030504040204" pitchFamily="34" charset="-120"/>
              </a:rPr>
              <a:t>1</a:t>
            </a:r>
            <a:r>
              <a:rPr lang="zh-TW" altLang="en-US" sz="3200" b="0" i="0" dirty="0">
                <a:effectLst/>
                <a:latin typeface="Microsoft JhengHei" panose="020B0604030504040204" pitchFamily="34" charset="-120"/>
                <a:ea typeface="Microsoft JhengHei" panose="020B0604030504040204" pitchFamily="34" charset="-120"/>
              </a:rPr>
              <a:t>月</a:t>
            </a:r>
            <a:r>
              <a:rPr lang="en-US" altLang="zh-TW" sz="3200" b="0" i="0" dirty="0">
                <a:effectLst/>
                <a:latin typeface="Microsoft JhengHei" panose="020B0604030504040204" pitchFamily="34" charset="-120"/>
                <a:ea typeface="Microsoft JhengHei" panose="020B0604030504040204" pitchFamily="34" charset="-120"/>
              </a:rPr>
              <a:t>5-8</a:t>
            </a:r>
            <a:r>
              <a:rPr lang="zh-TW" altLang="en-US" sz="3200" b="0" i="0" dirty="0">
                <a:effectLst/>
                <a:latin typeface="Microsoft JhengHei" panose="020B0604030504040204" pitchFamily="34" charset="-120"/>
                <a:ea typeface="Microsoft JhengHei" panose="020B0604030504040204" pitchFamily="34" charset="-120"/>
              </a:rPr>
              <a:t>日在加州阿西洛馬召開</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en-US" altLang="zh-TW" sz="3200" b="0" i="0" dirty="0">
                <a:effectLst/>
                <a:latin typeface="Microsoft JhengHei" panose="020B0604030504040204" pitchFamily="34" charset="-120"/>
                <a:ea typeface="Microsoft JhengHei" panose="020B0604030504040204" pitchFamily="34" charset="-120"/>
              </a:rPr>
              <a:t>2000</a:t>
            </a:r>
            <a:r>
              <a:rPr lang="zh-TW" altLang="en-US" sz="3200" b="0" i="0" dirty="0">
                <a:effectLst/>
                <a:latin typeface="Microsoft JhengHei" panose="020B0604030504040204" pitchFamily="34" charset="-120"/>
                <a:ea typeface="Microsoft JhengHei" panose="020B0604030504040204" pitchFamily="34" charset="-120"/>
              </a:rPr>
              <a:t>餘位業界人士，包括</a:t>
            </a:r>
            <a:r>
              <a:rPr lang="en-US" altLang="zh-TW" sz="3200" b="0" i="0" dirty="0">
                <a:effectLst/>
                <a:latin typeface="Microsoft JhengHei" panose="020B0604030504040204" pitchFamily="34" charset="-120"/>
                <a:ea typeface="Microsoft JhengHei" panose="020B0604030504040204" pitchFamily="34" charset="-120"/>
              </a:rPr>
              <a:t>844</a:t>
            </a:r>
            <a:r>
              <a:rPr lang="zh-TW" altLang="en-US" sz="3200" b="0" i="0" dirty="0">
                <a:effectLst/>
                <a:latin typeface="Microsoft JhengHei" panose="020B0604030504040204" pitchFamily="34" charset="-120"/>
                <a:ea typeface="Microsoft JhengHei" panose="020B0604030504040204" pitchFamily="34" charset="-120"/>
              </a:rPr>
              <a:t>名學者專家所共同簽署的人工智慧發展</a:t>
            </a:r>
            <a:r>
              <a:rPr lang="en-US" altLang="zh-TW" sz="3200" b="0" i="0" dirty="0">
                <a:effectLst/>
                <a:latin typeface="Microsoft JhengHei" panose="020B0604030504040204" pitchFamily="34" charset="-120"/>
                <a:ea typeface="Microsoft JhengHei" panose="020B0604030504040204" pitchFamily="34" charset="-120"/>
              </a:rPr>
              <a:t>23</a:t>
            </a:r>
            <a:r>
              <a:rPr lang="zh-TW" altLang="en-US" sz="3200" b="0" i="0" dirty="0">
                <a:effectLst/>
                <a:latin typeface="Microsoft JhengHei" panose="020B0604030504040204" pitchFamily="34" charset="-120"/>
                <a:ea typeface="Microsoft JhengHei" panose="020B0604030504040204" pitchFamily="34" charset="-120"/>
              </a:rPr>
              <a:t>原則</a:t>
            </a:r>
            <a:endParaRPr lang="en-US" altLang="zh-TW" sz="3200" dirty="0">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幫助人類運用人工智慧為人類服務時，能確保人類的利益</a:t>
            </a:r>
            <a:endParaRPr lang="en-US" altLang="zh-TW" sz="3200" b="0" i="0" dirty="0">
              <a:effectLst/>
              <a:latin typeface="Microsoft JhengHei" panose="020B0604030504040204" pitchFamily="34" charset="-120"/>
              <a:ea typeface="Microsoft JhengHei" panose="020B0604030504040204" pitchFamily="34" charset="-120"/>
            </a:endParaRPr>
          </a:p>
          <a:p>
            <a:pPr marL="457200" indent="-457200" algn="l">
              <a:buFont typeface="Arial" panose="020B0604020202020204" pitchFamily="34" charset="0"/>
              <a:buChar char="•"/>
            </a:pPr>
            <a:r>
              <a:rPr lang="zh-TW" altLang="en-US" sz="3200" b="0" i="0" dirty="0">
                <a:effectLst/>
                <a:latin typeface="Microsoft JhengHei" panose="020B0604030504040204" pitchFamily="34" charset="-120"/>
                <a:ea typeface="Microsoft JhengHei" panose="020B0604030504040204" pitchFamily="34" charset="-120"/>
              </a:rPr>
              <a:t>共分為「研究議題」</a:t>
            </a:r>
            <a:r>
              <a:rPr lang="en-US" altLang="zh-TW" sz="3200" b="0" i="0" dirty="0">
                <a:effectLst/>
                <a:latin typeface="Microsoft JhengHei" panose="020B0604030504040204" pitchFamily="34" charset="-120"/>
                <a:ea typeface="Microsoft JhengHei" panose="020B0604030504040204" pitchFamily="34" charset="-120"/>
              </a:rPr>
              <a:t>( Research Issues)</a:t>
            </a:r>
            <a:r>
              <a:rPr lang="zh-TW" altLang="en-US" sz="3200" b="0" i="0" dirty="0">
                <a:effectLst/>
                <a:latin typeface="Microsoft JhengHei" panose="020B0604030504040204" pitchFamily="34" charset="-120"/>
                <a:ea typeface="Microsoft JhengHei" panose="020B0604030504040204" pitchFamily="34" charset="-120"/>
              </a:rPr>
              <a:t>、「倫理與價值觀」</a:t>
            </a:r>
            <a:r>
              <a:rPr lang="en-US" altLang="zh-TW" sz="3200" b="0" i="0" dirty="0">
                <a:effectLst/>
                <a:latin typeface="Microsoft JhengHei" panose="020B0604030504040204" pitchFamily="34" charset="-120"/>
                <a:ea typeface="Microsoft JhengHei" panose="020B0604030504040204" pitchFamily="34" charset="-120"/>
              </a:rPr>
              <a:t>( Ethics and Values)</a:t>
            </a:r>
            <a:r>
              <a:rPr lang="zh-TW" altLang="en-US" sz="3200" b="0" i="0" dirty="0">
                <a:effectLst/>
                <a:latin typeface="Microsoft JhengHei" panose="020B0604030504040204" pitchFamily="34" charset="-120"/>
                <a:ea typeface="Microsoft JhengHei" panose="020B0604030504040204" pitchFamily="34" charset="-120"/>
              </a:rPr>
              <a:t>，及「更長期問題」</a:t>
            </a:r>
            <a:r>
              <a:rPr lang="en-US" altLang="zh-TW" sz="3200" b="0" i="0" dirty="0">
                <a:effectLst/>
                <a:latin typeface="Microsoft JhengHei" panose="020B0604030504040204" pitchFamily="34" charset="-120"/>
                <a:ea typeface="Microsoft JhengHei" panose="020B0604030504040204" pitchFamily="34" charset="-120"/>
              </a:rPr>
              <a:t>( Longer-term Issues)</a:t>
            </a:r>
            <a:r>
              <a:rPr lang="zh-TW" altLang="en-US" sz="3200" b="0" i="0" dirty="0">
                <a:effectLst/>
                <a:latin typeface="Microsoft JhengHei" panose="020B0604030504040204" pitchFamily="34" charset="-120"/>
                <a:ea typeface="Microsoft JhengHei" panose="020B0604030504040204" pitchFamily="34" charset="-120"/>
              </a:rPr>
              <a:t>等三大類</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5195363"/>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C016CD7-B89E-103F-4BC3-D08F3D5AD339}"/>
              </a:ext>
            </a:extLst>
          </p:cNvPr>
          <p:cNvSpPr>
            <a:spLocks noGrp="1"/>
          </p:cNvSpPr>
          <p:nvPr>
            <p:ph type="body" sz="quarter" idx="11"/>
          </p:nvPr>
        </p:nvSpPr>
        <p:spPr>
          <a:xfrm>
            <a:off x="533400" y="990600"/>
            <a:ext cx="2905125" cy="2209800"/>
          </a:xfrm>
        </p:spPr>
        <p:txBody>
          <a:bodyPr/>
          <a:lstStyle/>
          <a:p>
            <a:r>
              <a:rPr lang="zh-TW" altLang="en-US" sz="3200" b="1" i="0" dirty="0">
                <a:solidFill>
                  <a:srgbClr val="FFFF00"/>
                </a:solidFill>
                <a:effectLst/>
                <a:latin typeface="微軟正黑體" panose="020B0604030504040204" pitchFamily="34" charset="-120"/>
                <a:ea typeface="微軟正黑體" panose="020B0604030504040204" pitchFamily="34" charset="-120"/>
              </a:rPr>
              <a:t>研究課題</a:t>
            </a:r>
            <a:endParaRPr lang="en-US" altLang="zh-TW" sz="3200" b="1" i="0" dirty="0">
              <a:solidFill>
                <a:srgbClr val="FFFF00"/>
              </a:solidFill>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研究目標</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研究經費</a:t>
            </a:r>
            <a:endParaRPr lang="en-US" altLang="zh-TW" sz="2400" b="1" dirty="0">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科學與政策的聯繫</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研究文化</a:t>
            </a:r>
            <a:endParaRPr lang="en-US" altLang="zh-TW" sz="2400" b="1" dirty="0">
              <a:latin typeface="微軟正黑體" panose="020B0604030504040204" pitchFamily="34" charset="-120"/>
              <a:ea typeface="微軟正黑體" panose="020B0604030504040204" pitchFamily="34" charset="-120"/>
            </a:endParaRPr>
          </a:p>
          <a:p>
            <a:r>
              <a:rPr lang="en-US" altLang="zh-TW" sz="2400" b="1" i="0" dirty="0">
                <a:effectLst/>
                <a:latin typeface="微軟正黑體" panose="020B0604030504040204" pitchFamily="34" charset="-120"/>
                <a:ea typeface="微軟正黑體" panose="020B0604030504040204" pitchFamily="34" charset="-120"/>
              </a:rPr>
              <a:t>Race Avoidance</a:t>
            </a:r>
            <a:endParaRPr lang="zh-TW" altLang="en-US" sz="2400" dirty="0">
              <a:latin typeface="微軟正黑體" panose="020B0604030504040204" pitchFamily="34" charset="-120"/>
              <a:ea typeface="微軟正黑體" panose="020B0604030504040204" pitchFamily="34" charset="-120"/>
            </a:endParaRPr>
          </a:p>
        </p:txBody>
      </p:sp>
      <p:sp>
        <p:nvSpPr>
          <p:cNvPr id="4" name="日期版面配置區 3">
            <a:extLst>
              <a:ext uri="{FF2B5EF4-FFF2-40B4-BE49-F238E27FC236}">
                <a16:creationId xmlns:a16="http://schemas.microsoft.com/office/drawing/2014/main" id="{3CF1BD0A-84F4-F5CC-66BD-31BCD99412BA}"/>
              </a:ext>
            </a:extLst>
          </p:cNvPr>
          <p:cNvSpPr>
            <a:spLocks noGrp="1"/>
          </p:cNvSpPr>
          <p:nvPr>
            <p:ph type="dt" sz="half" idx="12"/>
          </p:nvPr>
        </p:nvSpPr>
        <p:spPr>
          <a:xfrm>
            <a:off x="152400" y="8159560"/>
            <a:ext cx="2438400" cy="244475"/>
          </a:xfrm>
        </p:spPr>
        <p:txBody>
          <a:bodyPr/>
          <a:lstStyle/>
          <a:p>
            <a:fld id="{1ED95C5C-08E9-450D-8E82-919EF68E5A6B}" type="datetime1">
              <a:rPr kumimoji="0" lang="en-US" altLang="zh-TW" sz="1600" smtClean="0">
                <a:solidFill>
                  <a:schemeClr val="tx2"/>
                </a:solidFill>
              </a:rPr>
              <a:t>11/23/2023</a:t>
            </a:fld>
            <a:endParaRPr kumimoji="0" lang="en-US" sz="1600" dirty="0"/>
          </a:p>
        </p:txBody>
      </p:sp>
      <p:sp>
        <p:nvSpPr>
          <p:cNvPr id="5" name="投影片編號版面配置區 4">
            <a:extLst>
              <a:ext uri="{FF2B5EF4-FFF2-40B4-BE49-F238E27FC236}">
                <a16:creationId xmlns:a16="http://schemas.microsoft.com/office/drawing/2014/main" id="{6FAE8A0C-4F52-AD4E-F8AB-601C0D1A6F59}"/>
              </a:ext>
            </a:extLst>
          </p:cNvPr>
          <p:cNvSpPr>
            <a:spLocks noGrp="1"/>
          </p:cNvSpPr>
          <p:nvPr>
            <p:ph type="sldNum" sz="quarter" idx="13"/>
          </p:nvPr>
        </p:nvSpPr>
        <p:spPr>
          <a:xfrm>
            <a:off x="8258175" y="8159560"/>
            <a:ext cx="914400" cy="244475"/>
          </a:xfrm>
        </p:spPr>
        <p:txBody>
          <a:bodyPr/>
          <a:lstStyle/>
          <a:p>
            <a:pPr algn="r"/>
            <a:fld id="{F99EC173-99AE-4773-AB25-02E469A13EAE}" type="slidenum">
              <a:rPr kumimoji="0" lang="en-US" sz="1600" smtClean="0">
                <a:solidFill>
                  <a:schemeClr val="tx2"/>
                </a:solidFill>
              </a:rPr>
              <a:pPr algn="r"/>
              <a:t>182</a:t>
            </a:fld>
            <a:endParaRPr kumimoji="0" lang="en-US" sz="1600" dirty="0"/>
          </a:p>
        </p:txBody>
      </p:sp>
      <p:sp>
        <p:nvSpPr>
          <p:cNvPr id="7" name="文字版面配置區 2">
            <a:extLst>
              <a:ext uri="{FF2B5EF4-FFF2-40B4-BE49-F238E27FC236}">
                <a16:creationId xmlns:a16="http://schemas.microsoft.com/office/drawing/2014/main" id="{D0CDABB2-309B-35B1-CC91-0B35F13C28CC}"/>
              </a:ext>
            </a:extLst>
          </p:cNvPr>
          <p:cNvSpPr txBox="1">
            <a:spLocks/>
          </p:cNvSpPr>
          <p:nvPr/>
        </p:nvSpPr>
        <p:spPr>
          <a:xfrm>
            <a:off x="3286125" y="4267200"/>
            <a:ext cx="2905125" cy="243078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道德與價值觀</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安全</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故障透明度</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司法透明度</a:t>
            </a:r>
            <a:endParaRPr lang="en-US" altLang="zh-TW" sz="2400" b="1" dirty="0">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責任</a:t>
            </a:r>
            <a:endParaRPr lang="en-US" altLang="zh-TW" sz="2400" b="1" i="0" dirty="0">
              <a:effectLst/>
              <a:latin typeface="微軟正黑體" panose="020B0604030504040204" pitchFamily="34" charset="-120"/>
              <a:ea typeface="微軟正黑體" panose="020B0604030504040204" pitchFamily="34" charset="-120"/>
            </a:endParaRPr>
          </a:p>
          <a:p>
            <a:r>
              <a:rPr lang="zh-TW" altLang="en-US" sz="2400" b="1" i="0" dirty="0">
                <a:effectLst/>
                <a:latin typeface="微軟正黑體" panose="020B0604030504040204" pitchFamily="34" charset="-120"/>
                <a:ea typeface="微軟正黑體" panose="020B0604030504040204" pitchFamily="34" charset="-120"/>
              </a:rPr>
              <a:t>價值一致性</a:t>
            </a:r>
            <a:endParaRPr lang="en-US" altLang="zh-TW" sz="2400" b="1"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人類價值觀</a:t>
            </a:r>
          </a:p>
          <a:p>
            <a:r>
              <a:rPr lang="zh-TW" altLang="en-US" sz="2400" b="1" kern="0" dirty="0">
                <a:latin typeface="微軟正黑體" panose="020B0604030504040204" pitchFamily="34" charset="-120"/>
                <a:ea typeface="微軟正黑體" panose="020B0604030504040204" pitchFamily="34" charset="-120"/>
              </a:rPr>
              <a:t>個人隱私</a:t>
            </a:r>
          </a:p>
          <a:p>
            <a:r>
              <a:rPr lang="zh-TW" altLang="en-US" sz="2400" b="1" kern="0" dirty="0">
                <a:latin typeface="微軟正黑體" panose="020B0604030504040204" pitchFamily="34" charset="-120"/>
                <a:ea typeface="微軟正黑體" panose="020B0604030504040204" pitchFamily="34" charset="-120"/>
              </a:rPr>
              <a:t>自由和隱私</a:t>
            </a:r>
          </a:p>
          <a:p>
            <a:r>
              <a:rPr lang="zh-TW" altLang="en-US" sz="2400" b="1" kern="0" dirty="0">
                <a:latin typeface="微軟正黑體" panose="020B0604030504040204" pitchFamily="34" charset="-120"/>
                <a:ea typeface="微軟正黑體" panose="020B0604030504040204" pitchFamily="34" charset="-120"/>
              </a:rPr>
              <a:t>共享利益</a:t>
            </a:r>
          </a:p>
          <a:p>
            <a:r>
              <a:rPr lang="zh-TW" altLang="en-US" sz="2400" b="1" kern="0" dirty="0">
                <a:latin typeface="微軟正黑體" panose="020B0604030504040204" pitchFamily="34" charset="-120"/>
                <a:ea typeface="微軟正黑體" panose="020B0604030504040204" pitchFamily="34" charset="-120"/>
              </a:rPr>
              <a:t>共享繁榮</a:t>
            </a:r>
          </a:p>
          <a:p>
            <a:r>
              <a:rPr lang="zh-TW" altLang="en-US" sz="2400" b="1" kern="0" dirty="0">
                <a:latin typeface="微軟正黑體" panose="020B0604030504040204" pitchFamily="34" charset="-120"/>
                <a:ea typeface="微軟正黑體" panose="020B0604030504040204" pitchFamily="34" charset="-120"/>
              </a:rPr>
              <a:t>人類控制</a:t>
            </a:r>
          </a:p>
          <a:p>
            <a:r>
              <a:rPr lang="zh-TW" altLang="en-US" sz="2400" b="1" kern="0" dirty="0">
                <a:latin typeface="微軟正黑體" panose="020B0604030504040204" pitchFamily="34" charset="-120"/>
                <a:ea typeface="微軟正黑體" panose="020B0604030504040204" pitchFamily="34" charset="-120"/>
              </a:rPr>
              <a:t>非顛覆</a:t>
            </a:r>
          </a:p>
          <a:p>
            <a:r>
              <a:rPr lang="zh-TW" altLang="en-US" sz="2400" b="1" kern="0" dirty="0">
                <a:latin typeface="微軟正黑體" panose="020B0604030504040204" pitchFamily="34" charset="-120"/>
                <a:ea typeface="微軟正黑體" panose="020B0604030504040204" pitchFamily="34" charset="-120"/>
              </a:rPr>
              <a:t>人工智能軍備競賽</a:t>
            </a:r>
          </a:p>
        </p:txBody>
      </p:sp>
      <p:sp>
        <p:nvSpPr>
          <p:cNvPr id="8" name="文字版面配置區 2">
            <a:extLst>
              <a:ext uri="{FF2B5EF4-FFF2-40B4-BE49-F238E27FC236}">
                <a16:creationId xmlns:a16="http://schemas.microsoft.com/office/drawing/2014/main" id="{25ED3659-E8EB-920C-B766-0A281CEC2D5E}"/>
              </a:ext>
            </a:extLst>
          </p:cNvPr>
          <p:cNvSpPr txBox="1">
            <a:spLocks/>
          </p:cNvSpPr>
          <p:nvPr/>
        </p:nvSpPr>
        <p:spPr>
          <a:xfrm>
            <a:off x="6400800" y="990600"/>
            <a:ext cx="2905125" cy="2209800"/>
          </a:xfrm>
          <a:prstGeom prst="rect">
            <a:avLst/>
          </a:prstGeom>
        </p:spPr>
        <p:txBody>
          <a:bodyPr tIns="91440" bIns="91440" anchor="b" anchorCtr="0">
            <a:noAutofit/>
          </a:bodyPr>
          <a:lstStyle>
            <a:lvl1pPr marL="0" marR="0" indent="0" algn="l" rtl="0" eaLnBrk="1" latinLnBrk="0" hangingPunct="1">
              <a:spcBef>
                <a:spcPct val="20000"/>
              </a:spcBef>
              <a:buFontTx/>
              <a:buNone/>
              <a:defRPr kumimoji="0" sz="1800" i="0" baseline="0">
                <a:solidFill>
                  <a:schemeClr val="tx1"/>
                </a:solidFill>
                <a:latin typeface="+mn-lt"/>
                <a:ea typeface="+mn-ea"/>
                <a:cs typeface="+mn-cs"/>
              </a:defRPr>
            </a:lvl1pPr>
            <a:lvl2pPr marL="742950" indent="-285750" algn="l" rtl="0" eaLnBrk="1" latinLnBrk="0" hangingPunct="1">
              <a:spcBef>
                <a:spcPct val="20000"/>
              </a:spcBef>
              <a:buChar char="–"/>
              <a:defRPr kumimoji="0" sz="2400">
                <a:solidFill>
                  <a:schemeClr val="tx1"/>
                </a:solidFill>
                <a:latin typeface="+mn-lt"/>
                <a:ea typeface="+mn-ea"/>
                <a:cs typeface="+mn-cs"/>
              </a:defRPr>
            </a:lvl2pPr>
            <a:lvl3pPr marL="1143000" indent="-228600" algn="l" rtl="0" eaLnBrk="1" latinLnBrk="0" hangingPunct="1">
              <a:spcBef>
                <a:spcPct val="20000"/>
              </a:spcBef>
              <a:buChar char="•"/>
              <a:defRPr kumimoji="0" sz="2000">
                <a:solidFill>
                  <a:schemeClr val="tx1"/>
                </a:solidFill>
                <a:latin typeface="+mn-lt"/>
                <a:ea typeface="+mn-ea"/>
                <a:cs typeface="+mn-cs"/>
              </a:defRPr>
            </a:lvl3pPr>
            <a:lvl4pPr marL="1600200" indent="-228600" algn="l" rtl="0" eaLnBrk="1" latinLnBrk="0" hangingPunct="1">
              <a:spcBef>
                <a:spcPct val="20000"/>
              </a:spcBef>
              <a:buChar char="–"/>
              <a:defRPr kumimoji="0" sz="1800">
                <a:solidFill>
                  <a:schemeClr val="tx1"/>
                </a:solidFill>
                <a:latin typeface="+mn-lt"/>
                <a:ea typeface="+mn-ea"/>
                <a:cs typeface="+mn-cs"/>
              </a:defRPr>
            </a:lvl4pPr>
            <a:lvl5pPr marL="2057400" indent="-228600" algn="l" rtl="0" eaLnBrk="1" latinLnBrk="0" hangingPunct="1">
              <a:spcBef>
                <a:spcPct val="20000"/>
              </a:spcBef>
              <a:buChar char="»"/>
              <a:defRPr kumimoji="0" sz="1600">
                <a:solidFill>
                  <a:schemeClr val="tx1"/>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a:lstStyle>
          <a:p>
            <a:r>
              <a:rPr lang="zh-TW" altLang="en-US" sz="3200" b="1" kern="0" dirty="0">
                <a:solidFill>
                  <a:srgbClr val="FFFF00"/>
                </a:solidFill>
                <a:latin typeface="微軟正黑體" panose="020B0604030504040204" pitchFamily="34" charset="-120"/>
                <a:ea typeface="微軟正黑體" panose="020B0604030504040204" pitchFamily="34" charset="-120"/>
              </a:rPr>
              <a:t>研究課題</a:t>
            </a:r>
            <a:endParaRPr lang="en-US" altLang="zh-TW" sz="3200" b="1" kern="0" dirty="0">
              <a:solidFill>
                <a:srgbClr val="FFFF00"/>
              </a:solidFill>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能力警告</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重要性</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風險</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遞迴自我改進</a:t>
            </a:r>
            <a:endParaRPr lang="en-US" altLang="zh-TW" sz="2400" b="1" kern="0" dirty="0">
              <a:latin typeface="微軟正黑體" panose="020B0604030504040204" pitchFamily="34" charset="-120"/>
              <a:ea typeface="微軟正黑體" panose="020B0604030504040204" pitchFamily="34" charset="-120"/>
            </a:endParaRPr>
          </a:p>
          <a:p>
            <a:r>
              <a:rPr lang="zh-TW" altLang="en-US" sz="2400" b="1" kern="0" dirty="0">
                <a:latin typeface="微軟正黑體" panose="020B0604030504040204" pitchFamily="34" charset="-120"/>
                <a:ea typeface="微軟正黑體" panose="020B0604030504040204" pitchFamily="34" charset="-120"/>
              </a:rPr>
              <a:t>共同利益</a:t>
            </a:r>
          </a:p>
        </p:txBody>
      </p:sp>
    </p:spTree>
    <p:extLst>
      <p:ext uri="{BB962C8B-B14F-4D97-AF65-F5344CB8AC3E}">
        <p14:creationId xmlns:p14="http://schemas.microsoft.com/office/powerpoint/2010/main" val="189167828"/>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228600"/>
            <a:ext cx="43434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阿西洛馬會議</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183</a:t>
            </a:fld>
            <a:endParaRPr kumimoji="0" lang="en-US" dirty="0"/>
          </a:p>
        </p:txBody>
      </p:sp>
      <p:pic>
        <p:nvPicPr>
          <p:cNvPr id="10244" name="Picture 4">
            <a:extLst>
              <a:ext uri="{FF2B5EF4-FFF2-40B4-BE49-F238E27FC236}">
                <a16:creationId xmlns:a16="http://schemas.microsoft.com/office/drawing/2014/main" id="{117CB512-F655-95B7-FCA5-40E9F05DE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9144000" cy="43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69528"/>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 large group of people posing for a photo">
            <a:extLst>
              <a:ext uri="{FF2B5EF4-FFF2-40B4-BE49-F238E27FC236}">
                <a16:creationId xmlns:a16="http://schemas.microsoft.com/office/drawing/2014/main" id="{9708C079-7996-46C3-6D29-EF9BA0D2F4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750"/>
            <a:ext cx="9144000" cy="272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29591"/>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D1815C4-2959-7879-8CD4-2BCE946B1846}"/>
              </a:ext>
            </a:extLst>
          </p:cNvPr>
          <p:cNvPicPr>
            <a:picLocks noChangeAspect="1"/>
          </p:cNvPicPr>
          <p:nvPr/>
        </p:nvPicPr>
        <p:blipFill>
          <a:blip r:embed="rId2"/>
          <a:stretch>
            <a:fillRect/>
          </a:stretch>
        </p:blipFill>
        <p:spPr>
          <a:xfrm>
            <a:off x="381000" y="169786"/>
            <a:ext cx="8600326" cy="6688214"/>
          </a:xfrm>
          <a:prstGeom prst="rect">
            <a:avLst/>
          </a:prstGeom>
        </p:spPr>
      </p:pic>
    </p:spTree>
    <p:extLst>
      <p:ext uri="{BB962C8B-B14F-4D97-AF65-F5344CB8AC3E}">
        <p14:creationId xmlns:p14="http://schemas.microsoft.com/office/powerpoint/2010/main" val="303350369"/>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286000" y="2933700"/>
            <a:ext cx="6019800" cy="990600"/>
          </a:xfrm>
        </p:spPr>
        <p:txBody>
          <a:bodyPr/>
          <a:lstStyle/>
          <a:p>
            <a:pPr algn="just"/>
            <a:r>
              <a:rPr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馬斯克的公開信</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186</a:t>
            </a:fld>
            <a:endParaRPr kumimoji="0" lang="en-US" dirty="0"/>
          </a:p>
        </p:txBody>
      </p:sp>
    </p:spTree>
    <p:extLst>
      <p:ext uri="{BB962C8B-B14F-4D97-AF65-F5344CB8AC3E}">
        <p14:creationId xmlns:p14="http://schemas.microsoft.com/office/powerpoint/2010/main" val="3578417012"/>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4953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馬斯克的公開信</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187</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8229600" cy="2554545"/>
          </a:xfrm>
          <a:prstGeom prst="rect">
            <a:avLst/>
          </a:prstGeom>
          <a:noFill/>
        </p:spPr>
        <p:txBody>
          <a:bodyPr wrap="square">
            <a:spAutoFit/>
          </a:bodyPr>
          <a:lstStyle/>
          <a:p>
            <a:pPr marL="457200" indent="-457200" algn="l">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3 </a:t>
            </a:r>
            <a:r>
              <a:rPr lang="zh-TW" altLang="en-US" sz="3200" b="0" i="0" dirty="0">
                <a:effectLst/>
                <a:latin typeface="微軟正黑體" panose="020B0604030504040204" pitchFamily="34" charset="-120"/>
                <a:ea typeface="微軟正黑體" panose="020B0604030504040204" pitchFamily="34" charset="-120"/>
              </a:rPr>
              <a:t>月 </a:t>
            </a:r>
            <a:r>
              <a:rPr lang="en-US" altLang="zh-TW" sz="3200" b="0" i="0" dirty="0">
                <a:effectLst/>
                <a:latin typeface="微軟正黑體" panose="020B0604030504040204" pitchFamily="34" charset="-120"/>
                <a:ea typeface="微軟正黑體" panose="020B0604030504040204" pitchFamily="34" charset="-120"/>
              </a:rPr>
              <a:t>22 </a:t>
            </a:r>
            <a:r>
              <a:rPr lang="zh-TW" altLang="en-US" sz="3200" b="0" i="0" dirty="0">
                <a:effectLst/>
                <a:latin typeface="微軟正黑體" panose="020B0604030504040204" pitchFamily="34" charset="-120"/>
                <a:ea typeface="微軟正黑體" panose="020B0604030504040204" pitchFamily="34" charset="-120"/>
              </a:rPr>
              <a:t>日向全社會發佈了一封</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暫停大型人工智慧研究</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的公開信</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呼籲所有人工智慧實驗室立即暫停比 </a:t>
            </a:r>
            <a:r>
              <a:rPr lang="en-US" altLang="zh-TW" sz="3200" b="0" i="0" dirty="0">
                <a:effectLst/>
                <a:latin typeface="微軟正黑體" panose="020B0604030504040204" pitchFamily="34" charset="-120"/>
                <a:ea typeface="微軟正黑體" panose="020B0604030504040204" pitchFamily="34" charset="-120"/>
              </a:rPr>
              <a:t>GPT-4 </a:t>
            </a:r>
            <a:r>
              <a:rPr lang="zh-TW" altLang="en-US" sz="3200" b="0" i="0" dirty="0">
                <a:effectLst/>
                <a:latin typeface="微軟正黑體" panose="020B0604030504040204" pitchFamily="34" charset="-120"/>
                <a:ea typeface="微軟正黑體" panose="020B0604030504040204" pitchFamily="34" charset="-120"/>
              </a:rPr>
              <a:t>更強大的人工智慧系統的訓練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lgn="l">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暫停時間至少為 </a:t>
            </a:r>
            <a:r>
              <a:rPr lang="en-US" altLang="zh-TW" sz="3200" b="0" i="0" dirty="0">
                <a:effectLst/>
                <a:latin typeface="微軟正黑體" panose="020B0604030504040204" pitchFamily="34" charset="-120"/>
                <a:ea typeface="微軟正黑體" panose="020B0604030504040204" pitchFamily="34" charset="-120"/>
              </a:rPr>
              <a:t>6 </a:t>
            </a:r>
            <a:r>
              <a:rPr lang="zh-TW" altLang="en-US" sz="3200" b="0" i="0" dirty="0">
                <a:effectLst/>
                <a:latin typeface="微軟正黑體" panose="020B0604030504040204" pitchFamily="34" charset="-120"/>
                <a:ea typeface="微軟正黑體" panose="020B0604030504040204" pitchFamily="34" charset="-120"/>
              </a:rPr>
              <a:t>個月</a:t>
            </a:r>
            <a:endParaRPr lang="zh-TW" altLang="en-US" sz="3200" b="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03250119"/>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635B8B1E-B922-1013-C311-1AC4EFDEF78C}"/>
              </a:ext>
            </a:extLst>
          </p:cNvPr>
          <p:cNvPicPr>
            <a:picLocks noChangeAspect="1"/>
          </p:cNvPicPr>
          <p:nvPr/>
        </p:nvPicPr>
        <p:blipFill>
          <a:blip r:embed="rId2"/>
          <a:stretch>
            <a:fillRect/>
          </a:stretch>
        </p:blipFill>
        <p:spPr>
          <a:xfrm>
            <a:off x="0" y="740103"/>
            <a:ext cx="9144000" cy="5377793"/>
          </a:xfrm>
          <a:prstGeom prst="rect">
            <a:avLst/>
          </a:prstGeom>
        </p:spPr>
      </p:pic>
    </p:spTree>
    <p:extLst>
      <p:ext uri="{BB962C8B-B14F-4D97-AF65-F5344CB8AC3E}">
        <p14:creationId xmlns:p14="http://schemas.microsoft.com/office/powerpoint/2010/main" val="460313925"/>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133600" y="228600"/>
            <a:ext cx="5562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馬斯克成立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AI</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公司</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189</a:t>
            </a:fld>
            <a:endParaRPr kumimoji="0" lang="en-US" dirty="0"/>
          </a:p>
        </p:txBody>
      </p:sp>
      <p:sp>
        <p:nvSpPr>
          <p:cNvPr id="6" name="文字方塊 5">
            <a:extLst>
              <a:ext uri="{FF2B5EF4-FFF2-40B4-BE49-F238E27FC236}">
                <a16:creationId xmlns:a16="http://schemas.microsoft.com/office/drawing/2014/main" id="{D0936716-FD03-817D-536C-23A30E9C2C7C}"/>
              </a:ext>
            </a:extLst>
          </p:cNvPr>
          <p:cNvSpPr txBox="1"/>
          <p:nvPr/>
        </p:nvSpPr>
        <p:spPr>
          <a:xfrm>
            <a:off x="609600" y="1524000"/>
            <a:ext cx="3733800" cy="1569660"/>
          </a:xfrm>
          <a:prstGeom prst="rect">
            <a:avLst/>
          </a:prstGeom>
          <a:noFill/>
        </p:spPr>
        <p:txBody>
          <a:bodyPr wrap="square">
            <a:spAutoFit/>
          </a:bodyPr>
          <a:lstStyle/>
          <a:p>
            <a:pPr algn="l"/>
            <a:r>
              <a:rPr lang="zh-TW" altLang="en-US" sz="3200" b="0" i="0" dirty="0">
                <a:effectLst/>
                <a:latin typeface="微軟正黑體" panose="020B0604030504040204" pitchFamily="34" charset="-120"/>
                <a:ea typeface="微軟正黑體" panose="020B0604030504040204" pitchFamily="34" charset="-120"/>
              </a:rPr>
              <a:t>成立</a:t>
            </a:r>
            <a:r>
              <a:rPr lang="en-US" altLang="zh-TW" sz="3200" b="0" i="0" dirty="0">
                <a:effectLst/>
                <a:latin typeface="微軟正黑體" panose="020B0604030504040204" pitchFamily="34" charset="-120"/>
                <a:ea typeface="微軟正黑體" panose="020B0604030504040204" pitchFamily="34" charset="-120"/>
              </a:rPr>
              <a:t>X.AI</a:t>
            </a:r>
            <a:r>
              <a:rPr lang="zh-TW" altLang="en-US" sz="3200" b="0" i="0" dirty="0">
                <a:effectLst/>
                <a:latin typeface="微軟正黑體" panose="020B0604030504040204" pitchFamily="34" charset="-120"/>
                <a:ea typeface="微軟正黑體" panose="020B0604030504040204" pitchFamily="34" charset="-120"/>
              </a:rPr>
              <a:t>公司</a:t>
            </a:r>
            <a:endParaRPr lang="en-US" altLang="zh-TW" sz="3200" b="0" i="0" dirty="0">
              <a:effectLst/>
              <a:latin typeface="微軟正黑體" panose="020B0604030504040204" pitchFamily="34" charset="-120"/>
              <a:ea typeface="微軟正黑體" panose="020B0604030504040204" pitchFamily="34" charset="-120"/>
            </a:endParaRPr>
          </a:p>
          <a:p>
            <a:pPr algn="l"/>
            <a:r>
              <a:rPr lang="en-US" altLang="zh-TW" sz="3200" dirty="0" err="1">
                <a:latin typeface="微軟正黑體" panose="020B0604030504040204" pitchFamily="34" charset="-120"/>
                <a:ea typeface="微軟正黑體" panose="020B0604030504040204" pitchFamily="34" charset="-120"/>
              </a:rPr>
              <a:t>TruthGPT</a:t>
            </a:r>
            <a:r>
              <a:rPr lang="zh-TW" altLang="en-US" sz="3200" dirty="0">
                <a:latin typeface="微軟正黑體" panose="020B0604030504040204" pitchFamily="34" charset="-120"/>
                <a:ea typeface="微軟正黑體" panose="020B0604030504040204" pitchFamily="34" charset="-120"/>
              </a:rPr>
              <a:t>平台</a:t>
            </a:r>
            <a:endParaRPr lang="en-US" altLang="zh-TW" sz="3200" dirty="0">
              <a:latin typeface="微軟正黑體" panose="020B0604030504040204" pitchFamily="34" charset="-120"/>
              <a:ea typeface="微軟正黑體" panose="020B0604030504040204" pitchFamily="34" charset="-120"/>
            </a:endParaRPr>
          </a:p>
          <a:p>
            <a:pPr algn="l"/>
            <a:endParaRPr lang="zh-TW" altLang="en-US" sz="3200" b="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71D7BD1-1018-7FAE-AAAC-CCB92B63C367}"/>
              </a:ext>
            </a:extLst>
          </p:cNvPr>
          <p:cNvPicPr>
            <a:picLocks noChangeAspect="1"/>
          </p:cNvPicPr>
          <p:nvPr/>
        </p:nvPicPr>
        <p:blipFill>
          <a:blip r:embed="rId3"/>
          <a:stretch>
            <a:fillRect/>
          </a:stretch>
        </p:blipFill>
        <p:spPr>
          <a:xfrm>
            <a:off x="1643893" y="2971800"/>
            <a:ext cx="6313417" cy="3200400"/>
          </a:xfrm>
          <a:prstGeom prst="rect">
            <a:avLst/>
          </a:prstGeom>
        </p:spPr>
      </p:pic>
    </p:spTree>
    <p:extLst>
      <p:ext uri="{BB962C8B-B14F-4D97-AF65-F5344CB8AC3E}">
        <p14:creationId xmlns:p14="http://schemas.microsoft.com/office/powerpoint/2010/main" val="3647123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19</a:t>
            </a:fld>
            <a:endParaRPr kumimoji="0" lang="en-US" dirty="0"/>
          </a:p>
        </p:txBody>
      </p:sp>
      <p:pic>
        <p:nvPicPr>
          <p:cNvPr id="5" name="圖片 4">
            <a:extLst>
              <a:ext uri="{FF2B5EF4-FFF2-40B4-BE49-F238E27FC236}">
                <a16:creationId xmlns:a16="http://schemas.microsoft.com/office/drawing/2014/main" id="{C43C5438-074D-48AA-26CA-A282E141E5B6}"/>
              </a:ext>
            </a:extLst>
          </p:cNvPr>
          <p:cNvPicPr>
            <a:picLocks noChangeAspect="1"/>
          </p:cNvPicPr>
          <p:nvPr/>
        </p:nvPicPr>
        <p:blipFill>
          <a:blip r:embed="rId3"/>
          <a:stretch>
            <a:fillRect/>
          </a:stretch>
        </p:blipFill>
        <p:spPr>
          <a:xfrm>
            <a:off x="0" y="1371600"/>
            <a:ext cx="9144000" cy="4656187"/>
          </a:xfrm>
          <a:prstGeom prst="rect">
            <a:avLst/>
          </a:prstGeom>
        </p:spPr>
      </p:pic>
    </p:spTree>
    <p:extLst>
      <p:ext uri="{BB962C8B-B14F-4D97-AF65-F5344CB8AC3E}">
        <p14:creationId xmlns:p14="http://schemas.microsoft.com/office/powerpoint/2010/main" val="3836906777"/>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28FC2D1A-2146-E881-2EBC-68E6BE7907DD}"/>
              </a:ext>
            </a:extLst>
          </p:cNvPr>
          <p:cNvPicPr>
            <a:picLocks noChangeAspect="1"/>
          </p:cNvPicPr>
          <p:nvPr/>
        </p:nvPicPr>
        <p:blipFill>
          <a:blip r:embed="rId2"/>
          <a:stretch>
            <a:fillRect/>
          </a:stretch>
        </p:blipFill>
        <p:spPr>
          <a:xfrm>
            <a:off x="685800" y="1143000"/>
            <a:ext cx="8108706" cy="4800600"/>
          </a:xfrm>
          <a:prstGeom prst="rect">
            <a:avLst/>
          </a:prstGeom>
        </p:spPr>
      </p:pic>
    </p:spTree>
    <p:extLst>
      <p:ext uri="{BB962C8B-B14F-4D97-AF65-F5344CB8AC3E}">
        <p14:creationId xmlns:p14="http://schemas.microsoft.com/office/powerpoint/2010/main" val="2437954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86405"/>
            <a:ext cx="7924800" cy="4585871"/>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大型語言模型是什麼</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大型語言模型的特色</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大型語言模型的種類</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大型語言模型的元件</a:t>
            </a:r>
            <a:endParaRPr kumimoji="1" lang="en-US" altLang="zh-TW"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5975" lvl="1" indent="-358775">
              <a:buFont typeface="Arial" panose="020B0604020202020204" pitchFamily="34" charset="0"/>
              <a:buChar char="•"/>
            </a:pPr>
            <a:r>
              <a:rPr kumimoji="1" lang="zh-TW" altLang="en-US"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endPar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815975" lvl="1" indent="-358775">
              <a:buFont typeface="Arial" panose="020B0604020202020204" pitchFamily="34" charset="0"/>
              <a:buChar char="•"/>
            </a:pP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Tuning(SFT)</a:t>
            </a:r>
          </a:p>
          <a:p>
            <a:pPr marL="815975" lvl="1" indent="-358775">
              <a:buFont typeface="Arial" panose="020B0604020202020204" pitchFamily="34" charset="0"/>
              <a:buChar char="•"/>
            </a:pPr>
            <a:r>
              <a:rPr kumimoji="1" lang="en-US" altLang="zh-TW" sz="2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RLHF</a:t>
            </a:r>
          </a:p>
          <a:p>
            <a:pPr marL="1273175" lvl="2" indent="-358775">
              <a:buFont typeface="Arial" panose="020B0604020202020204" pitchFamily="34" charset="0"/>
              <a:buChar char="•"/>
            </a:pPr>
            <a:r>
              <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Reward Model</a:t>
            </a:r>
          </a:p>
          <a:p>
            <a:pPr marL="1273175" lvl="2" indent="-358775">
              <a:buFont typeface="Arial" panose="020B0604020202020204" pitchFamily="34" charset="0"/>
              <a:buChar char="•"/>
            </a:pPr>
            <a:r>
              <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PPO</a:t>
            </a:r>
          </a:p>
          <a:p>
            <a:pPr marL="357188" lvl="2" indent="-357188">
              <a:buFont typeface="Arial" panose="020B0604020202020204" pitchFamily="34" charset="0"/>
              <a:buChar char="•"/>
            </a:pPr>
            <a:r>
              <a:rPr kumimoji="1" lang="zh-TW" altLang="en-US" sz="32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新一代的範式</a:t>
            </a:r>
            <a:endParaRPr kumimoji="1" lang="en-US" altLang="zh-TW" sz="2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3352800" y="2286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a:t>
            </a:fld>
            <a:endParaRPr kumimoji="0" lang="en-US" dirty="0"/>
          </a:p>
        </p:txBody>
      </p:sp>
    </p:spTree>
    <p:extLst>
      <p:ext uri="{BB962C8B-B14F-4D97-AF65-F5344CB8AC3E}">
        <p14:creationId xmlns:p14="http://schemas.microsoft.com/office/powerpoint/2010/main" val="951004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20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730565"/>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研究不同規模大小的模型對於各種任務的表現能力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當模型夠大時，竟出現小型模型的能力，各種任務的表現皆大幅度提升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這些能力是被自己發現的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準確度並不是等距成長，而是在參數量最大的模型中準確率急劇上升</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834338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66428"/>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Emergent abilities</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21</a:t>
            </a:fld>
            <a:endParaRPr kumimoji="0" lang="en-US" dirty="0"/>
          </a:p>
        </p:txBody>
      </p:sp>
      <p:pic>
        <p:nvPicPr>
          <p:cNvPr id="6" name="圖片 5">
            <a:extLst>
              <a:ext uri="{FF2B5EF4-FFF2-40B4-BE49-F238E27FC236}">
                <a16:creationId xmlns:a16="http://schemas.microsoft.com/office/drawing/2014/main" id="{027F7FFE-304F-F65C-BE49-2EE2192EE86E}"/>
              </a:ext>
            </a:extLst>
          </p:cNvPr>
          <p:cNvPicPr>
            <a:picLocks noChangeAspect="1"/>
          </p:cNvPicPr>
          <p:nvPr/>
        </p:nvPicPr>
        <p:blipFill>
          <a:blip r:embed="rId3"/>
          <a:stretch>
            <a:fillRect/>
          </a:stretch>
        </p:blipFill>
        <p:spPr>
          <a:xfrm>
            <a:off x="304800" y="1371600"/>
            <a:ext cx="8534400" cy="5036786"/>
          </a:xfrm>
          <a:prstGeom prst="rect">
            <a:avLst/>
          </a:prstGeom>
        </p:spPr>
      </p:pic>
    </p:spTree>
    <p:extLst>
      <p:ext uri="{BB962C8B-B14F-4D97-AF65-F5344CB8AC3E}">
        <p14:creationId xmlns:p14="http://schemas.microsoft.com/office/powerpoint/2010/main" val="29513286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22</a:t>
            </a:fld>
            <a:endParaRPr kumimoji="0" lang="en-US" dirty="0"/>
          </a:p>
        </p:txBody>
      </p:sp>
      <p:pic>
        <p:nvPicPr>
          <p:cNvPr id="5" name="圖片 4">
            <a:extLst>
              <a:ext uri="{FF2B5EF4-FFF2-40B4-BE49-F238E27FC236}">
                <a16:creationId xmlns:a16="http://schemas.microsoft.com/office/drawing/2014/main" id="{DB77E543-8F62-C971-CB8F-96AAB7A31F33}"/>
              </a:ext>
            </a:extLst>
          </p:cNvPr>
          <p:cNvPicPr>
            <a:picLocks noChangeAspect="1"/>
          </p:cNvPicPr>
          <p:nvPr/>
        </p:nvPicPr>
        <p:blipFill>
          <a:blip r:embed="rId3"/>
          <a:stretch>
            <a:fillRect/>
          </a:stretch>
        </p:blipFill>
        <p:spPr>
          <a:xfrm>
            <a:off x="0" y="1295400"/>
            <a:ext cx="9144000" cy="4655588"/>
          </a:xfrm>
          <a:prstGeom prst="rect">
            <a:avLst/>
          </a:prstGeom>
        </p:spPr>
      </p:pic>
    </p:spTree>
    <p:extLst>
      <p:ext uri="{BB962C8B-B14F-4D97-AF65-F5344CB8AC3E}">
        <p14:creationId xmlns:p14="http://schemas.microsoft.com/office/powerpoint/2010/main" val="35030122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23</a:t>
            </a:fld>
            <a:endParaRPr kumimoji="0" lang="en-US" dirty="0"/>
          </a:p>
        </p:txBody>
      </p:sp>
      <p:pic>
        <p:nvPicPr>
          <p:cNvPr id="6" name="圖片 5">
            <a:extLst>
              <a:ext uri="{FF2B5EF4-FFF2-40B4-BE49-F238E27FC236}">
                <a16:creationId xmlns:a16="http://schemas.microsoft.com/office/drawing/2014/main" id="{16F84F4E-9FA2-D79B-5A80-9F7A85A8B14E}"/>
              </a:ext>
            </a:extLst>
          </p:cNvPr>
          <p:cNvPicPr>
            <a:picLocks noChangeAspect="1"/>
          </p:cNvPicPr>
          <p:nvPr/>
        </p:nvPicPr>
        <p:blipFill>
          <a:blip r:embed="rId3"/>
          <a:stretch>
            <a:fillRect/>
          </a:stretch>
        </p:blipFill>
        <p:spPr>
          <a:xfrm>
            <a:off x="0" y="1806760"/>
            <a:ext cx="9144000" cy="3244480"/>
          </a:xfrm>
          <a:prstGeom prst="rect">
            <a:avLst/>
          </a:prstGeom>
        </p:spPr>
      </p:pic>
    </p:spTree>
    <p:extLst>
      <p:ext uri="{BB962C8B-B14F-4D97-AF65-F5344CB8AC3E}">
        <p14:creationId xmlns:p14="http://schemas.microsoft.com/office/powerpoint/2010/main" val="27633818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76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24</a:t>
            </a:fld>
            <a:endParaRPr kumimoji="0" lang="en-US" dirty="0"/>
          </a:p>
        </p:txBody>
      </p:sp>
    </p:spTree>
    <p:extLst>
      <p:ext uri="{BB962C8B-B14F-4D97-AF65-F5344CB8AC3E}">
        <p14:creationId xmlns:p14="http://schemas.microsoft.com/office/powerpoint/2010/main" val="340156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25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730565"/>
            <a:ext cx="792480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首先具備了產生</a:t>
            </a:r>
            <a:r>
              <a:rPr lang="en-US" altLang="zh-TW" sz="3200" b="0" i="0" dirty="0">
                <a:effectLst/>
                <a:latin typeface="微軟正黑體" panose="020B0604030504040204" pitchFamily="34" charset="-120"/>
                <a:ea typeface="微軟正黑體" panose="020B0604030504040204" pitchFamily="34" charset="-120"/>
              </a:rPr>
              <a:t>next token</a:t>
            </a:r>
            <a:r>
              <a:rPr lang="zh-TW" altLang="en-US" sz="3200" b="0" i="0" dirty="0">
                <a:effectLst/>
                <a:latin typeface="微軟正黑體" panose="020B0604030504040204" pitchFamily="34" charset="-120"/>
                <a:ea typeface="微軟正黑體" panose="020B0604030504040204" pitchFamily="34" charset="-120"/>
              </a:rPr>
              <a:t>的能力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因為只要生出下一個</a:t>
            </a:r>
            <a:r>
              <a:rPr lang="en-US" altLang="zh-TW" sz="3200" b="0" i="0" dirty="0">
                <a:effectLst/>
                <a:latin typeface="微軟正黑體" panose="020B0604030504040204" pitchFamily="34" charset="-120"/>
                <a:ea typeface="微軟正黑體" panose="020B0604030504040204" pitchFamily="34" charset="-120"/>
              </a:rPr>
              <a:t>token</a:t>
            </a:r>
            <a:r>
              <a:rPr lang="zh-TW" altLang="en-US" sz="3200" b="0" i="0" dirty="0">
                <a:effectLst/>
                <a:latin typeface="微軟正黑體" panose="020B0604030504040204" pitchFamily="34" charset="-120"/>
                <a:ea typeface="微軟正黑體" panose="020B0604030504040204" pitchFamily="34" charset="-120"/>
              </a:rPr>
              <a:t>，所以大部分的</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使用了</a:t>
            </a:r>
            <a:r>
              <a:rPr lang="en-US" altLang="zh-TW" sz="3200" b="0" i="0" dirty="0">
                <a:effectLst/>
                <a:latin typeface="微軟正黑體" panose="020B0604030504040204" pitchFamily="34" charset="-120"/>
                <a:ea typeface="微軟正黑體" panose="020B0604030504040204" pitchFamily="34" charset="-120"/>
              </a:rPr>
              <a:t>decoder model</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但是他聽不懂人類的指示，只會無意義的產生</a:t>
            </a:r>
            <a:r>
              <a:rPr lang="en-US" altLang="zh-TW" sz="3200" b="0" i="0" dirty="0">
                <a:effectLst/>
                <a:latin typeface="微軟正黑體" panose="020B0604030504040204" pitchFamily="34" charset="-120"/>
                <a:ea typeface="微軟正黑體" panose="020B0604030504040204" pitchFamily="34" charset="-120"/>
              </a:rPr>
              <a:t>next token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但是在產生</a:t>
            </a:r>
            <a:r>
              <a:rPr lang="en-US" altLang="zh-TW" sz="3200" b="0" i="0" dirty="0">
                <a:effectLst/>
                <a:latin typeface="微軟正黑體" panose="020B0604030504040204" pitchFamily="34" charset="-120"/>
                <a:ea typeface="微軟正黑體" panose="020B0604030504040204" pitchFamily="34" charset="-120"/>
              </a:rPr>
              <a:t>next token</a:t>
            </a:r>
            <a:r>
              <a:rPr lang="zh-TW" altLang="en-US" sz="3200" b="0" i="0" dirty="0">
                <a:effectLst/>
                <a:latin typeface="微軟正黑體" panose="020B0604030504040204" pitchFamily="34" charset="-120"/>
                <a:ea typeface="微軟正黑體" panose="020B0604030504040204" pitchFamily="34" charset="-120"/>
              </a:rPr>
              <a:t>時，會大量利用自己從語料庫中學到的知識來產生</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267335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26</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1" name="群組 10">
            <a:extLst>
              <a:ext uri="{FF2B5EF4-FFF2-40B4-BE49-F238E27FC236}">
                <a16:creationId xmlns:a16="http://schemas.microsoft.com/office/drawing/2014/main" id="{A5978241-5263-2955-E5DD-70E8E78E84B0}"/>
              </a:ext>
            </a:extLst>
          </p:cNvPr>
          <p:cNvGrpSpPr/>
          <p:nvPr/>
        </p:nvGrpSpPr>
        <p:grpSpPr>
          <a:xfrm>
            <a:off x="2629956" y="3072945"/>
            <a:ext cx="173520" cy="203760"/>
            <a:chOff x="2629956" y="3072945"/>
            <a:chExt cx="173520" cy="203760"/>
          </a:xfrm>
        </p:grpSpPr>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9D87D10F-DD84-96B8-5440-6E139C6AAF45}"/>
                    </a:ext>
                  </a:extLst>
                </p14:cNvPr>
                <p14:cNvContentPartPr/>
                <p14:nvPr/>
              </p14:nvContentPartPr>
              <p14:xfrm>
                <a:off x="2629956" y="3175905"/>
                <a:ext cx="168840" cy="20520"/>
              </p14:xfrm>
            </p:contentPart>
          </mc:Choice>
          <mc:Fallback xmlns="">
            <p:pic>
              <p:nvPicPr>
                <p:cNvPr id="9" name="筆跡 8">
                  <a:extLst>
                    <a:ext uri="{FF2B5EF4-FFF2-40B4-BE49-F238E27FC236}">
                      <a16:creationId xmlns:a16="http://schemas.microsoft.com/office/drawing/2014/main" id="{9D87D10F-DD84-96B8-5440-6E139C6AAF45}"/>
                    </a:ext>
                  </a:extLst>
                </p:cNvPr>
                <p:cNvPicPr/>
                <p:nvPr/>
              </p:nvPicPr>
              <p:blipFill>
                <a:blip r:embed="rId5"/>
                <a:stretch>
                  <a:fillRect/>
                </a:stretch>
              </p:blipFill>
              <p:spPr>
                <a:xfrm>
                  <a:off x="2612316" y="3158265"/>
                  <a:ext cx="204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CBE8403A-5167-5729-1D10-256683497FFB}"/>
                    </a:ext>
                  </a:extLst>
                </p14:cNvPr>
                <p14:cNvContentPartPr/>
                <p14:nvPr/>
              </p14:nvContentPartPr>
              <p14:xfrm>
                <a:off x="2728596" y="3072945"/>
                <a:ext cx="74880" cy="203760"/>
              </p14:xfrm>
            </p:contentPart>
          </mc:Choice>
          <mc:Fallback xmlns="">
            <p:pic>
              <p:nvPicPr>
                <p:cNvPr id="10" name="筆跡 9">
                  <a:extLst>
                    <a:ext uri="{FF2B5EF4-FFF2-40B4-BE49-F238E27FC236}">
                      <a16:creationId xmlns:a16="http://schemas.microsoft.com/office/drawing/2014/main" id="{CBE8403A-5167-5729-1D10-256683497FFB}"/>
                    </a:ext>
                  </a:extLst>
                </p:cNvPr>
                <p:cNvPicPr/>
                <p:nvPr/>
              </p:nvPicPr>
              <p:blipFill>
                <a:blip r:embed="rId7"/>
                <a:stretch>
                  <a:fillRect/>
                </a:stretch>
              </p:blipFill>
              <p:spPr>
                <a:xfrm>
                  <a:off x="2710956" y="3054945"/>
                  <a:ext cx="110520" cy="239400"/>
                </a:xfrm>
                <a:prstGeom prst="rect">
                  <a:avLst/>
                </a:prstGeom>
              </p:spPr>
            </p:pic>
          </mc:Fallback>
        </mc:AlternateContent>
      </p:grpSp>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9"/>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11"/>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13"/>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一</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我</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好</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他</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是</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人</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狗</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0.2%</a:t>
            </a:r>
          </a:p>
          <a:p>
            <a:r>
              <a:rPr lang="en-US" altLang="zh-TW" sz="2400" b="1" dirty="0">
                <a:solidFill>
                  <a:srgbClr val="FFC000"/>
                </a:solidFill>
                <a:latin typeface="微軟正黑體" panose="020B0604030504040204" pitchFamily="34" charset="-120"/>
                <a:ea typeface="微軟正黑體" panose="020B0604030504040204" pitchFamily="34" charset="-120"/>
              </a:rPr>
              <a:t>0.1%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0.3%</a:t>
            </a:r>
          </a:p>
          <a:p>
            <a:r>
              <a:rPr lang="en-US" altLang="zh-TW" sz="2400" b="1" dirty="0">
                <a:solidFill>
                  <a:srgbClr val="FFC000"/>
                </a:solidFill>
                <a:latin typeface="微軟正黑體" panose="020B0604030504040204" pitchFamily="34" charset="-120"/>
                <a:ea typeface="微軟正黑體" panose="020B0604030504040204" pitchFamily="34" charset="-120"/>
              </a:rPr>
              <a:t>0.03%</a:t>
            </a:r>
          </a:p>
          <a:p>
            <a:r>
              <a:rPr lang="en-US" altLang="zh-TW" sz="2400" b="1" dirty="0">
                <a:solidFill>
                  <a:srgbClr val="FFC000"/>
                </a:solidFill>
                <a:latin typeface="微軟正黑體" panose="020B0604030504040204" pitchFamily="34" charset="-120"/>
                <a:ea typeface="微軟正黑體" panose="020B0604030504040204" pitchFamily="34" charset="-120"/>
              </a:rPr>
              <a:t>0.02%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9116877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27</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2945876" y="2514600"/>
            <a:ext cx="1807658" cy="1371600"/>
          </a:xfrm>
          <a:prstGeom prst="rect">
            <a:avLst/>
          </a:prstGeom>
        </p:spPr>
      </p:pic>
      <p:grpSp>
        <p:nvGrpSpPr>
          <p:cNvPr id="14" name="群組 13">
            <a:extLst>
              <a:ext uri="{FF2B5EF4-FFF2-40B4-BE49-F238E27FC236}">
                <a16:creationId xmlns:a16="http://schemas.microsoft.com/office/drawing/2014/main" id="{B3DB3809-8A11-7EB3-E39A-45E537CD20BF}"/>
              </a:ext>
            </a:extLst>
          </p:cNvPr>
          <p:cNvGrpSpPr/>
          <p:nvPr/>
        </p:nvGrpSpPr>
        <p:grpSpPr>
          <a:xfrm>
            <a:off x="4882836" y="3119745"/>
            <a:ext cx="273600" cy="156240"/>
            <a:chOff x="4882836" y="3119745"/>
            <a:chExt cx="273600" cy="156240"/>
          </a:xfrm>
        </p:grpSpPr>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B20CB8F0-CBD8-755D-A8CF-6FEE7C372DDE}"/>
                    </a:ext>
                  </a:extLst>
                </p14:cNvPr>
                <p14:cNvContentPartPr/>
                <p14:nvPr/>
              </p14:nvContentPartPr>
              <p14:xfrm>
                <a:off x="4882836" y="3185625"/>
                <a:ext cx="197640" cy="10440"/>
              </p14:xfrm>
            </p:contentPart>
          </mc:Choice>
          <mc:Fallback xmlns="">
            <p:pic>
              <p:nvPicPr>
                <p:cNvPr id="12" name="筆跡 11">
                  <a:extLst>
                    <a:ext uri="{FF2B5EF4-FFF2-40B4-BE49-F238E27FC236}">
                      <a16:creationId xmlns:a16="http://schemas.microsoft.com/office/drawing/2014/main" id="{B20CB8F0-CBD8-755D-A8CF-6FEE7C372DDE}"/>
                    </a:ext>
                  </a:extLst>
                </p:cNvPr>
                <p:cNvPicPr/>
                <p:nvPr/>
              </p:nvPicPr>
              <p:blipFill>
                <a:blip r:embed="rId5"/>
                <a:stretch>
                  <a:fillRect/>
                </a:stretch>
              </p:blipFill>
              <p:spPr>
                <a:xfrm>
                  <a:off x="4864836" y="3167985"/>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0361B83A-4C2B-6F6C-9D04-205A99B0A81C}"/>
                    </a:ext>
                  </a:extLst>
                </p14:cNvPr>
                <p14:cNvContentPartPr/>
                <p14:nvPr/>
              </p14:nvContentPartPr>
              <p14:xfrm>
                <a:off x="5033676" y="3119745"/>
                <a:ext cx="122760" cy="156240"/>
              </p14:xfrm>
            </p:contentPart>
          </mc:Choice>
          <mc:Fallback xmlns="">
            <p:pic>
              <p:nvPicPr>
                <p:cNvPr id="13" name="筆跡 12">
                  <a:extLst>
                    <a:ext uri="{FF2B5EF4-FFF2-40B4-BE49-F238E27FC236}">
                      <a16:creationId xmlns:a16="http://schemas.microsoft.com/office/drawing/2014/main" id="{0361B83A-4C2B-6F6C-9D04-205A99B0A81C}"/>
                    </a:ext>
                  </a:extLst>
                </p:cNvPr>
                <p:cNvPicPr/>
                <p:nvPr/>
              </p:nvPicPr>
              <p:blipFill>
                <a:blip r:embed="rId7"/>
                <a:stretch>
                  <a:fillRect/>
                </a:stretch>
              </p:blipFill>
              <p:spPr>
                <a:xfrm>
                  <a:off x="5016036" y="3102105"/>
                  <a:ext cx="15840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9"/>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竹店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47%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1108439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28</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1242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3362253"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272197"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縣店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5776815"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879692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29</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3147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72382" y="2362200"/>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新店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77%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8510705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057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預訓練模型</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a:t>
            </a:fld>
            <a:endParaRPr kumimoji="0" lang="en-US" dirty="0"/>
          </a:p>
        </p:txBody>
      </p:sp>
    </p:spTree>
    <p:extLst>
      <p:ext uri="{BB962C8B-B14F-4D97-AF65-F5344CB8AC3E}">
        <p14:creationId xmlns:p14="http://schemas.microsoft.com/office/powerpoint/2010/main" val="41565316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30</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88909"/>
            <a:ext cx="504618" cy="3785652"/>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豐店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386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0481980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971800" y="76200"/>
            <a:ext cx="35814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生成式模型</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31</a:t>
            </a:fld>
            <a:endParaRPr kumimoji="0" lang="en-US" dirty="0"/>
          </a:p>
        </p:txBody>
      </p:sp>
      <p:sp>
        <p:nvSpPr>
          <p:cNvPr id="2" name="文字方塊 1">
            <a:extLst>
              <a:ext uri="{FF2B5EF4-FFF2-40B4-BE49-F238E27FC236}">
                <a16:creationId xmlns:a16="http://schemas.microsoft.com/office/drawing/2014/main" id="{11505C45-BA1F-C6E9-ED1B-EC7352AD09AF}"/>
              </a:ext>
            </a:extLst>
          </p:cNvPr>
          <p:cNvSpPr txBox="1"/>
          <p:nvPr/>
        </p:nvSpPr>
        <p:spPr>
          <a:xfrm>
            <a:off x="342900" y="2931100"/>
            <a:ext cx="358140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明新科大在哪裏</a:t>
            </a:r>
            <a:r>
              <a:rPr lang="zh-TW" altLang="en-US" sz="2400" b="1" dirty="0">
                <a:solidFill>
                  <a:srgbClr val="FF0000"/>
                </a:solidFill>
                <a:latin typeface="微軟正黑體" panose="020B0604030504040204" pitchFamily="34" charset="-120"/>
                <a:ea typeface="微軟正黑體" panose="020B0604030504040204" pitchFamily="34" charset="-120"/>
              </a:rPr>
              <a:t>新竹縣新豐鄉新興路一號</a:t>
            </a:r>
          </a:p>
        </p:txBody>
      </p:sp>
      <p:pic>
        <p:nvPicPr>
          <p:cNvPr id="8" name="圖片 7">
            <a:extLst>
              <a:ext uri="{FF2B5EF4-FFF2-40B4-BE49-F238E27FC236}">
                <a16:creationId xmlns:a16="http://schemas.microsoft.com/office/drawing/2014/main" id="{B4445DB4-8736-B2A4-DE53-9179FCF930E5}"/>
              </a:ext>
            </a:extLst>
          </p:cNvPr>
          <p:cNvPicPr>
            <a:picLocks noChangeAspect="1"/>
          </p:cNvPicPr>
          <p:nvPr/>
        </p:nvPicPr>
        <p:blipFill>
          <a:blip r:embed="rId3"/>
          <a:stretch>
            <a:fillRect/>
          </a:stretch>
        </p:blipFill>
        <p:spPr>
          <a:xfrm>
            <a:off x="4135942" y="2476132"/>
            <a:ext cx="1807658" cy="13716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33751930-D288-2947-88B3-978B54E6DA6F}"/>
                  </a:ext>
                </a:extLst>
              </p14:cNvPr>
              <p14:cNvContentPartPr/>
              <p14:nvPr/>
            </p14:nvContentPartPr>
            <p14:xfrm>
              <a:off x="1555356" y="3242505"/>
              <a:ext cx="1800" cy="360"/>
            </p14:xfrm>
          </p:contentPart>
        </mc:Choice>
        <mc:Fallback xmlns="">
          <p:pic>
            <p:nvPicPr>
              <p:cNvPr id="16" name="筆跡 15">
                <a:extLst>
                  <a:ext uri="{FF2B5EF4-FFF2-40B4-BE49-F238E27FC236}">
                    <a16:creationId xmlns:a16="http://schemas.microsoft.com/office/drawing/2014/main" id="{33751930-D288-2947-88B3-978B54E6DA6F}"/>
                  </a:ext>
                </a:extLst>
              </p:cNvPr>
              <p:cNvPicPr/>
              <p:nvPr/>
            </p:nvPicPr>
            <p:blipFill>
              <a:blip r:embed="rId5"/>
              <a:stretch>
                <a:fillRect/>
              </a:stretch>
            </p:blipFill>
            <p:spPr>
              <a:xfrm>
                <a:off x="1537716" y="3224865"/>
                <a:ext cx="37440" cy="36000"/>
              </a:xfrm>
              <a:prstGeom prst="rect">
                <a:avLst/>
              </a:prstGeom>
            </p:spPr>
          </p:pic>
        </mc:Fallback>
      </mc:AlternateContent>
      <p:sp>
        <p:nvSpPr>
          <p:cNvPr id="22" name="文字方塊 21">
            <a:extLst>
              <a:ext uri="{FF2B5EF4-FFF2-40B4-BE49-F238E27FC236}">
                <a16:creationId xmlns:a16="http://schemas.microsoft.com/office/drawing/2014/main" id="{CEBC8817-1230-DF5C-C244-229B7B878884}"/>
              </a:ext>
            </a:extLst>
          </p:cNvPr>
          <p:cNvSpPr txBox="1"/>
          <p:nvPr/>
        </p:nvSpPr>
        <p:spPr>
          <a:xfrm>
            <a:off x="5943600" y="2362200"/>
            <a:ext cx="914400" cy="3785652"/>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[end]</a:t>
            </a:r>
          </a:p>
          <a:p>
            <a:r>
              <a:rPr lang="zh-TW" altLang="en-US" sz="2400" b="1" dirty="0">
                <a:latin typeface="微軟正黑體" panose="020B0604030504040204" pitchFamily="34" charset="-120"/>
                <a:ea typeface="微軟正黑體" panose="020B0604030504040204" pitchFamily="34" charset="-120"/>
              </a:rPr>
              <a:t>店</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車</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貓</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營</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社</a:t>
            </a:r>
            <a:endParaRPr lang="en-US" altLang="zh-TW" sz="2400" b="1" dirty="0">
              <a:latin typeface="微軟正黑體" panose="020B0604030504040204" pitchFamily="34" charset="-120"/>
              <a:ea typeface="微軟正黑體" panose="020B0604030504040204" pitchFamily="34" charset="-120"/>
            </a:endParaRPr>
          </a:p>
          <a:p>
            <a:r>
              <a:rPr lang="zh-TW" altLang="en-US" sz="2400" b="1" dirty="0">
                <a:latin typeface="微軟正黑體" panose="020B0604030504040204" pitchFamily="34" charset="-120"/>
                <a:ea typeface="微軟正黑體" panose="020B0604030504040204" pitchFamily="34" charset="-120"/>
              </a:rPr>
              <a:t>家</a:t>
            </a:r>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
        <p:nvSpPr>
          <p:cNvPr id="23" name="文字方塊 22">
            <a:extLst>
              <a:ext uri="{FF2B5EF4-FFF2-40B4-BE49-F238E27FC236}">
                <a16:creationId xmlns:a16="http://schemas.microsoft.com/office/drawing/2014/main" id="{BD597E4A-AA52-D770-A201-9F1686FB9E89}"/>
              </a:ext>
            </a:extLst>
          </p:cNvPr>
          <p:cNvSpPr txBox="1"/>
          <p:nvPr/>
        </p:nvSpPr>
        <p:spPr>
          <a:xfrm>
            <a:off x="6767414" y="2362200"/>
            <a:ext cx="1081186" cy="3785652"/>
          </a:xfrm>
          <a:prstGeom prst="rect">
            <a:avLst/>
          </a:prstGeom>
          <a:noFill/>
        </p:spPr>
        <p:txBody>
          <a:bodyPr wrap="square" rtlCol="0">
            <a:spAutoFit/>
          </a:bodyPr>
          <a:lstStyle/>
          <a:p>
            <a:r>
              <a:rPr lang="en-US" altLang="zh-TW" sz="2400" b="1" dirty="0">
                <a:solidFill>
                  <a:srgbClr val="FFC000"/>
                </a:solidFill>
                <a:latin typeface="微軟正黑體" panose="020B0604030504040204" pitchFamily="34" charset="-120"/>
                <a:ea typeface="微軟正黑體" panose="020B0604030504040204" pitchFamily="34" charset="-120"/>
              </a:rPr>
              <a:t>67%</a:t>
            </a:r>
          </a:p>
          <a:p>
            <a:r>
              <a:rPr lang="en-US" altLang="zh-TW" sz="2400" b="1" dirty="0">
                <a:solidFill>
                  <a:srgbClr val="FFC000"/>
                </a:solidFill>
                <a:latin typeface="微軟正黑體" panose="020B0604030504040204" pitchFamily="34" charset="-120"/>
                <a:ea typeface="微軟正黑體" panose="020B0604030504040204" pitchFamily="34" charset="-120"/>
              </a:rPr>
              <a:t>3.2%</a:t>
            </a:r>
          </a:p>
          <a:p>
            <a:r>
              <a:rPr lang="en-US" altLang="zh-TW" sz="2400" b="1" dirty="0">
                <a:solidFill>
                  <a:srgbClr val="FFC000"/>
                </a:solidFill>
                <a:latin typeface="微軟正黑體" panose="020B0604030504040204" pitchFamily="34" charset="-120"/>
                <a:ea typeface="微軟正黑體" panose="020B0604030504040204" pitchFamily="34" charset="-120"/>
              </a:rPr>
              <a:t>4.1%</a:t>
            </a:r>
          </a:p>
          <a:p>
            <a:r>
              <a:rPr lang="en-US" altLang="zh-TW" sz="2400" b="1" dirty="0">
                <a:solidFill>
                  <a:srgbClr val="FFC000"/>
                </a:solidFill>
                <a:latin typeface="微軟正黑體" panose="020B0604030504040204" pitchFamily="34" charset="-120"/>
                <a:ea typeface="微軟正黑體" panose="020B0604030504040204" pitchFamily="34" charset="-120"/>
              </a:rPr>
              <a:t>0.05%</a:t>
            </a:r>
          </a:p>
          <a:p>
            <a:r>
              <a:rPr lang="en-US" altLang="zh-TW" sz="2400" b="1" dirty="0">
                <a:solidFill>
                  <a:srgbClr val="FFC000"/>
                </a:solidFill>
                <a:latin typeface="微軟正黑體" panose="020B0604030504040204" pitchFamily="34" charset="-120"/>
                <a:ea typeface="微軟正黑體" panose="020B0604030504040204" pitchFamily="34" charset="-120"/>
              </a:rPr>
              <a:t>0.01%</a:t>
            </a:r>
          </a:p>
          <a:p>
            <a:r>
              <a:rPr lang="en-US" altLang="zh-TW" sz="2400" b="1" dirty="0">
                <a:solidFill>
                  <a:srgbClr val="FFC000"/>
                </a:solidFill>
                <a:latin typeface="微軟正黑體" panose="020B0604030504040204" pitchFamily="34" charset="-120"/>
                <a:ea typeface="微軟正黑體" panose="020B0604030504040204" pitchFamily="34" charset="-120"/>
              </a:rPr>
              <a:t>20%</a:t>
            </a:r>
          </a:p>
          <a:p>
            <a:r>
              <a:rPr lang="en-US" altLang="zh-TW" sz="2400" b="1" dirty="0">
                <a:solidFill>
                  <a:srgbClr val="FFC000"/>
                </a:solidFill>
                <a:latin typeface="微軟正黑體" panose="020B0604030504040204" pitchFamily="34" charset="-120"/>
                <a:ea typeface="微軟正黑體" panose="020B0604030504040204" pitchFamily="34" charset="-120"/>
              </a:rPr>
              <a:t>5%</a:t>
            </a:r>
          </a:p>
          <a:p>
            <a:r>
              <a:rPr lang="en-US" altLang="zh-TW" sz="2400" b="1" dirty="0">
                <a:solidFill>
                  <a:srgbClr val="FFC000"/>
                </a:solidFill>
                <a:latin typeface="微軟正黑體" panose="020B0604030504040204" pitchFamily="34" charset="-120"/>
                <a:ea typeface="微軟正黑體" panose="020B0604030504040204" pitchFamily="34" charset="-120"/>
              </a:rPr>
              <a:t>5.2%</a:t>
            </a:r>
          </a:p>
          <a:p>
            <a:r>
              <a:rPr lang="en-US" altLang="zh-TW" sz="2400" b="1" dirty="0">
                <a:latin typeface="微軟正黑體" panose="020B0604030504040204" pitchFamily="34" charset="-120"/>
                <a:ea typeface="微軟正黑體" panose="020B0604030504040204" pitchFamily="34" charset="-120"/>
              </a:rPr>
              <a:t>…</a:t>
            </a:r>
          </a:p>
          <a:p>
            <a:r>
              <a:rPr lang="en-US" altLang="zh-TW" sz="24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0619203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產生下一個字的可能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32</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90550" y="1730565"/>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如何向一個</a:t>
            </a:r>
            <a:r>
              <a:rPr lang="en-US" altLang="zh-TW" sz="3200" b="0" i="0" dirty="0">
                <a:effectLst/>
                <a:latin typeface="微軟正黑體" panose="020B0604030504040204" pitchFamily="34" charset="-120"/>
                <a:ea typeface="微軟正黑體" panose="020B0604030504040204" pitchFamily="34" charset="-120"/>
              </a:rPr>
              <a:t>6</a:t>
            </a:r>
            <a:r>
              <a:rPr lang="zh-TW" altLang="en-US" sz="3200" b="0" i="0" dirty="0">
                <a:effectLst/>
                <a:latin typeface="微軟正黑體" panose="020B0604030504040204" pitchFamily="34" charset="-120"/>
                <a:ea typeface="微軟正黑體" panose="020B0604030504040204" pitchFamily="34" charset="-120"/>
              </a:rPr>
              <a:t>歲小孩解釋登月？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如何向一個</a:t>
            </a:r>
            <a:r>
              <a:rPr lang="en-US" altLang="zh-TW" sz="3200" b="0" i="0" dirty="0">
                <a:solidFill>
                  <a:srgbClr val="FF0000"/>
                </a:solidFill>
                <a:effectLst/>
                <a:latin typeface="微軟正黑體" panose="020B0604030504040204" pitchFamily="34" charset="-120"/>
                <a:ea typeface="微軟正黑體" panose="020B0604030504040204" pitchFamily="34" charset="-120"/>
              </a:rPr>
              <a:t>5</a:t>
            </a:r>
            <a:r>
              <a:rPr lang="zh-TW" altLang="en-US" sz="3200" b="0" i="0" dirty="0">
                <a:solidFill>
                  <a:srgbClr val="FF0000"/>
                </a:solidFill>
                <a:effectLst/>
                <a:latin typeface="微軟正黑體" panose="020B0604030504040204" pitchFamily="34" charset="-120"/>
                <a:ea typeface="微軟正黑體" panose="020B0604030504040204" pitchFamily="34" charset="-120"/>
              </a:rPr>
              <a:t>歲小孩解釋登月？</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如何向一個</a:t>
            </a:r>
            <a:r>
              <a:rPr lang="en-US" altLang="zh-TW" sz="3200" dirty="0">
                <a:solidFill>
                  <a:srgbClr val="FF0000"/>
                </a:solidFill>
                <a:latin typeface="微軟正黑體" panose="020B0604030504040204" pitchFamily="34" charset="-120"/>
                <a:ea typeface="微軟正黑體" panose="020B0604030504040204" pitchFamily="34" charset="-120"/>
              </a:rPr>
              <a:t>6</a:t>
            </a:r>
            <a:r>
              <a:rPr lang="zh-TW" altLang="en-US" sz="3200" dirty="0">
                <a:solidFill>
                  <a:srgbClr val="FF0000"/>
                </a:solidFill>
                <a:latin typeface="微軟正黑體" panose="020B0604030504040204" pitchFamily="34" charset="-120"/>
                <a:ea typeface="微軟正黑體" panose="020B0604030504040204" pitchFamily="34" charset="-120"/>
              </a:rPr>
              <a:t>歲小孩登釋滿月？</a:t>
            </a:r>
            <a:endParaRPr lang="en-US" altLang="zh-TW" sz="3200" dirty="0">
              <a:solidFill>
                <a:srgbClr val="FF0000"/>
              </a:solidFill>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a:solidFill>
                  <a:srgbClr val="FF0000"/>
                </a:solidFill>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正確應該是：</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登月就是人類登錄上月球，如果是六歲小孩，就可以說，我們想把人送到月亮上面，他們去上照照片然後送回來</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912155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539430"/>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如何向一個六歲小孩解釋登月？</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重點是</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解釋</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六歲</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登月</a:t>
            </a:r>
            <a:endPar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解釋是一個「指令」</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希望</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能了解「</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指令</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」而不只是「接龍」</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4" name="文字版面配置區 2"/>
          <p:cNvSpPr txBox="1">
            <a:spLocks/>
          </p:cNvSpPr>
          <p:nvPr/>
        </p:nvSpPr>
        <p:spPr>
          <a:xfrm>
            <a:off x="1524000" y="152400"/>
            <a:ext cx="67818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產生下一個字的可能</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33</a:t>
            </a:fld>
            <a:endParaRPr kumimoji="0" lang="en-US" dirty="0"/>
          </a:p>
        </p:txBody>
      </p:sp>
    </p:spTree>
    <p:extLst>
      <p:ext uri="{BB962C8B-B14F-4D97-AF65-F5344CB8AC3E}">
        <p14:creationId xmlns:p14="http://schemas.microsoft.com/office/powerpoint/2010/main" val="14566871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34</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89113" y="1531362"/>
            <a:ext cx="7924800" cy="550920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所以我們希望</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了解「指令」</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必須對人類語言有很強的抽象能力</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能不能把「理解指令」的能力加入</a:t>
            </a:r>
            <a:r>
              <a:rPr lang="en-US" altLang="zh-TW" sz="3200" b="0" i="0" dirty="0" err="1">
                <a:effectLst/>
                <a:latin typeface="微軟正黑體" panose="020B0604030504040204" pitchFamily="34" charset="-120"/>
                <a:ea typeface="微軟正黑體" panose="020B0604030504040204" pitchFamily="34" charset="-120"/>
              </a:rPr>
              <a:t>llm</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從前用</a:t>
            </a:r>
            <a:r>
              <a:rPr lang="en-US" altLang="zh-TW" sz="3200" b="0" i="0" dirty="0">
                <a:effectLst/>
                <a:latin typeface="微軟正黑體" panose="020B0604030504040204" pitchFamily="34" charset="-120"/>
                <a:ea typeface="微軟正黑體" panose="020B0604030504040204" pitchFamily="34" charset="-120"/>
              </a:rPr>
              <a:t>downstream task</a:t>
            </a:r>
            <a:r>
              <a:rPr lang="zh-TW" altLang="en-US" sz="3200" b="0" i="0" dirty="0">
                <a:effectLst/>
                <a:latin typeface="微軟正黑體" panose="020B0604030504040204" pitchFamily="34" charset="-120"/>
                <a:ea typeface="微軟正黑體" panose="020B0604030504040204" pitchFamily="34" charset="-120"/>
              </a:rPr>
              <a:t>的少量</a:t>
            </a:r>
            <a:r>
              <a:rPr lang="en-US" altLang="zh-TW" sz="3200" dirty="0">
                <a:latin typeface="微軟正黑體" panose="020B0604030504040204" pitchFamily="34" charset="-120"/>
                <a:ea typeface="微軟正黑體" panose="020B0604030504040204" pitchFamily="34" charset="-120"/>
              </a:rPr>
              <a:t>data</a:t>
            </a:r>
            <a:r>
              <a:rPr lang="zh-TW" altLang="en-US" sz="3200" dirty="0">
                <a:latin typeface="微軟正黑體" panose="020B0604030504040204" pitchFamily="34" charset="-120"/>
                <a:ea typeface="微軟正黑體" panose="020B0604030504040204" pitchFamily="34" charset="-120"/>
              </a:rPr>
              <a:t>來</a:t>
            </a:r>
            <a:r>
              <a:rPr lang="en-US" altLang="zh-TW" sz="3200" dirty="0">
                <a:latin typeface="微軟正黑體" panose="020B0604030504040204" pitchFamily="34" charset="-120"/>
                <a:ea typeface="微軟正黑體" panose="020B0604030504040204" pitchFamily="34" charset="-120"/>
              </a:rPr>
              <a:t>fine tune </a:t>
            </a:r>
            <a:r>
              <a:rPr lang="en-US" altLang="zh-TW" sz="3200" dirty="0" err="1">
                <a:latin typeface="微軟正黑體" panose="020B0604030504040204" pitchFamily="34" charset="-120"/>
                <a:ea typeface="微軟正黑體" panose="020B0604030504040204" pitchFamily="34" charset="-120"/>
              </a:rPr>
              <a:t>plm</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能不能用一些充滿「指令」的</a:t>
            </a:r>
            <a:r>
              <a:rPr lang="en-US" altLang="zh-TW" sz="3200" b="0" i="0" dirty="0">
                <a:effectLst/>
                <a:latin typeface="微軟正黑體" panose="020B0604030504040204" pitchFamily="34" charset="-120"/>
                <a:ea typeface="微軟正黑體" panose="020B0604030504040204" pitchFamily="34" charset="-120"/>
              </a:rPr>
              <a:t>data</a:t>
            </a:r>
            <a:r>
              <a:rPr lang="zh-TW" altLang="en-US" sz="3200" b="0" i="0" dirty="0">
                <a:effectLst/>
                <a:latin typeface="微軟正黑體" panose="020B0604030504040204" pitchFamily="34" charset="-120"/>
                <a:ea typeface="微軟正黑體" panose="020B0604030504040204" pitchFamily="34" charset="-120"/>
              </a:rPr>
              <a:t>來教</a:t>
            </a:r>
            <a:r>
              <a:rPr lang="en-US" altLang="zh-TW" sz="3200" b="0" i="0" dirty="0" err="1">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看懂指令？知道我們要下指令這件事，而不是看資料本身的意義？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稱之為</a:t>
            </a:r>
            <a:r>
              <a:rPr lang="en-US" altLang="zh-TW" sz="3200" b="0" i="0" dirty="0">
                <a:effectLst/>
                <a:latin typeface="微軟正黑體" panose="020B0604030504040204" pitchFamily="34" charset="-120"/>
                <a:ea typeface="微軟正黑體" panose="020B0604030504040204" pitchFamily="34" charset="-120"/>
              </a:rPr>
              <a:t>Instruction Tuning</a:t>
            </a:r>
            <a:r>
              <a:rPr lang="zh-TW" altLang="en-US" sz="3200" b="0" i="0" dirty="0">
                <a:effectLst/>
                <a:latin typeface="微軟正黑體" panose="020B0604030504040204" pitchFamily="34" charset="-120"/>
                <a:ea typeface="微軟正黑體" panose="020B0604030504040204" pitchFamily="34" charset="-120"/>
              </a:rPr>
              <a:t>，又稱為</a:t>
            </a:r>
            <a:r>
              <a:rPr lang="en-US" altLang="zh-TW" sz="3200" b="0" i="0" dirty="0">
                <a:effectLst/>
                <a:latin typeface="微軟正黑體" panose="020B0604030504040204" pitchFamily="34" charset="-120"/>
                <a:ea typeface="微軟正黑體" panose="020B0604030504040204" pitchFamily="34" charset="-120"/>
              </a:rPr>
              <a:t>Supervised Fine Tuning(SFT)</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460587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35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53600"/>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已經包含了「聽人類的指示」的抽象意義，因此進入「人類指導」的範圍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人類指導的背後意義，就是聽人類的話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此時的</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開始加入人類的意識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因此通常說的</a:t>
            </a:r>
            <a:r>
              <a:rPr lang="en-US" altLang="zh-TW" sz="3200" b="0" i="0" dirty="0" err="1">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已經不是之前範式所表示的</a:t>
            </a:r>
            <a:r>
              <a:rPr lang="en-US" altLang="zh-TW" sz="3200" b="0" i="0" dirty="0">
                <a:effectLst/>
                <a:latin typeface="微軟正黑體" panose="020B0604030504040204" pitchFamily="34" charset="-120"/>
                <a:ea typeface="微軟正黑體" panose="020B0604030504040204" pitchFamily="34" charset="-120"/>
              </a:rPr>
              <a:t>finetuning</a:t>
            </a:r>
            <a:r>
              <a:rPr lang="zh-TW" altLang="en-US" sz="3200" b="0" i="0" dirty="0">
                <a:effectLst/>
                <a:latin typeface="微軟正黑體" panose="020B0604030504040204" pitchFamily="34" charset="-120"/>
                <a:ea typeface="微軟正黑體" panose="020B0604030504040204" pitchFamily="34" charset="-120"/>
              </a:rPr>
              <a:t>，而進入強化學習的範圍</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a:t>
            </a:r>
            <a:r>
              <a:rPr lang="en-US" altLang="zh-TW" sz="3200" b="0" i="0" dirty="0" err="1">
                <a:effectLst/>
                <a:latin typeface="微軟正黑體" panose="020B0604030504040204" pitchFamily="34" charset="-120"/>
                <a:ea typeface="微軟正黑體" panose="020B0604030504040204" pitchFamily="34" charset="-120"/>
              </a:rPr>
              <a:t>huggingface</a:t>
            </a:r>
            <a:r>
              <a:rPr lang="zh-TW" altLang="en-US" sz="3200" b="0" i="0" dirty="0">
                <a:effectLst/>
                <a:latin typeface="微軟正黑體" panose="020B0604030504040204" pitchFamily="34" charset="-120"/>
                <a:ea typeface="微軟正黑體" panose="020B0604030504040204" pitchFamily="34" charset="-120"/>
              </a:rPr>
              <a:t>的函式庫中，把</a:t>
            </a:r>
            <a:r>
              <a:rPr lang="en-US" altLang="zh-TW" sz="3200" b="0" i="0" dirty="0" err="1">
                <a:effectLst/>
                <a:latin typeface="微軟正黑體" panose="020B0604030504040204" pitchFamily="34" charset="-120"/>
                <a:ea typeface="微軟正黑體" panose="020B0604030504040204" pitchFamily="34" charset="-120"/>
              </a:rPr>
              <a:t>sft</a:t>
            </a:r>
            <a:r>
              <a:rPr lang="zh-TW" altLang="en-US" sz="3200" b="0" i="0" dirty="0">
                <a:effectLst/>
                <a:latin typeface="微軟正黑體" panose="020B0604030504040204" pitchFamily="34" charset="-120"/>
                <a:ea typeface="微軟正黑體" panose="020B0604030504040204" pitchFamily="34" charset="-120"/>
              </a:rPr>
              <a:t>放入強化學習的</a:t>
            </a:r>
            <a:r>
              <a:rPr lang="en-US" altLang="zh-TW" sz="3200" b="0" i="0" dirty="0">
                <a:effectLst/>
                <a:latin typeface="微軟正黑體" panose="020B0604030504040204" pitchFamily="34" charset="-120"/>
                <a:ea typeface="微軟正黑體" panose="020B0604030504040204" pitchFamily="34" charset="-120"/>
              </a:rPr>
              <a:t>transformer RL</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091080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62150" y="425393"/>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大型語言模的進化</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a:xfrm>
            <a:off x="47625" y="6918325"/>
            <a:ext cx="2438400" cy="244475"/>
          </a:xfrm>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a:xfrm>
            <a:off x="8153400" y="6918325"/>
            <a:ext cx="914400" cy="244475"/>
          </a:xfrm>
        </p:spPr>
        <p:txBody>
          <a:bodyPr/>
          <a:lstStyle/>
          <a:p>
            <a:pPr algn="r"/>
            <a:fld id="{F99EC173-99AE-4773-AB25-02E469A13EAE}" type="slidenum">
              <a:rPr kumimoji="0" lang="en-US" sz="1200" smtClean="0">
                <a:solidFill>
                  <a:schemeClr val="tx2"/>
                </a:solidFill>
              </a:rPr>
              <a:pPr algn="r"/>
              <a:t>36</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653600"/>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只有產生下一個</a:t>
            </a:r>
            <a:r>
              <a:rPr lang="en-US" altLang="zh-TW" sz="3200" b="0" i="0" dirty="0">
                <a:effectLst/>
                <a:latin typeface="微軟正黑體" panose="020B0604030504040204" pitchFamily="34" charset="-120"/>
                <a:ea typeface="微軟正黑體" panose="020B0604030504040204" pitchFamily="34" charset="-120"/>
              </a:rPr>
              <a:t>token</a:t>
            </a:r>
            <a:r>
              <a:rPr lang="zh-TW" altLang="en-US" sz="3200" b="0" i="0" dirty="0">
                <a:effectLst/>
                <a:latin typeface="微軟正黑體" panose="020B0604030504040204" pitchFamily="34" charset="-120"/>
                <a:ea typeface="微軟正黑體" panose="020B0604030504040204" pitchFamily="34" charset="-120"/>
              </a:rPr>
              <a:t>能力的</a:t>
            </a:r>
            <a:r>
              <a:rPr lang="en-US" altLang="zh-TW" sz="3200" b="0" i="0" dirty="0" err="1">
                <a:effectLst/>
                <a:latin typeface="微軟正黑體" panose="020B0604030504040204" pitchFamily="34" charset="-120"/>
                <a:ea typeface="微軟正黑體" panose="020B0604030504040204" pitchFamily="34" charset="-120"/>
              </a:rPr>
              <a:t>llm</a:t>
            </a:r>
            <a:endParaRPr lang="en-US" altLang="zh-TW" sz="3200" b="0" i="0" dirty="0">
              <a:effectLst/>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GPT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GPT2</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GPT3</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llama2</a:t>
            </a:r>
          </a:p>
          <a:p>
            <a:pPr marL="450850" lvl="1" indent="-45085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經過</a:t>
            </a:r>
            <a:r>
              <a:rPr lang="en-US" altLang="zh-TW" sz="3200" dirty="0" err="1">
                <a:latin typeface="微軟正黑體" panose="020B0604030504040204" pitchFamily="34" charset="-120"/>
                <a:ea typeface="微軟正黑體" panose="020B0604030504040204" pitchFamily="34" charset="-120"/>
              </a:rPr>
              <a:t>sft</a:t>
            </a:r>
            <a:r>
              <a:rPr lang="zh-TW" altLang="en-US" sz="3200" dirty="0">
                <a:latin typeface="微軟正黑體" panose="020B0604030504040204" pitchFamily="34" charset="-120"/>
                <a:ea typeface="微軟正黑體" panose="020B0604030504040204" pitchFamily="34" charset="-120"/>
              </a:rPr>
              <a:t>的</a:t>
            </a:r>
            <a:r>
              <a:rPr lang="en-US" altLang="zh-TW" sz="3200" dirty="0" err="1">
                <a:latin typeface="微軟正黑體" panose="020B0604030504040204" pitchFamily="34" charset="-120"/>
                <a:ea typeface="微軟正黑體" panose="020B0604030504040204" pitchFamily="34" charset="-120"/>
              </a:rPr>
              <a:t>llm</a:t>
            </a:r>
            <a:endParaRPr lang="en-US" altLang="zh-TW" sz="3200" dirty="0">
              <a:latin typeface="微軟正黑體" panose="020B0604030504040204" pitchFamily="34" charset="-120"/>
              <a:ea typeface="微軟正黑體" panose="020B0604030504040204" pitchFamily="34" charset="-120"/>
            </a:endParaRPr>
          </a:p>
          <a:p>
            <a:pPr marL="914400" lvl="1" indent="-457200">
              <a:buFont typeface="Arial" panose="020B0604020202020204" pitchFamily="34" charset="0"/>
              <a:buChar char="•"/>
            </a:pPr>
            <a:r>
              <a:rPr lang="en-US" altLang="zh-TW" sz="3200" dirty="0" err="1">
                <a:latin typeface="微軟正黑體" panose="020B0604030504040204" pitchFamily="34" charset="-120"/>
                <a:ea typeface="微軟正黑體" panose="020B0604030504040204" pitchFamily="34" charset="-120"/>
              </a:rPr>
              <a:t>InstructGPT</a:t>
            </a:r>
            <a:r>
              <a:rPr lang="zh-TW" altLang="en-US" sz="3200" dirty="0">
                <a:latin typeface="微軟正黑體" panose="020B0604030504040204" pitchFamily="34" charset="-120"/>
                <a:ea typeface="微軟正黑體" panose="020B0604030504040204" pitchFamily="34" charset="-120"/>
              </a:rPr>
              <a:t>、</a:t>
            </a:r>
            <a:r>
              <a:rPr lang="en-US" altLang="zh-TW" sz="3200" dirty="0">
                <a:latin typeface="微軟正黑體" panose="020B0604030504040204" pitchFamily="34" charset="-120"/>
                <a:ea typeface="微軟正黑體" panose="020B0604030504040204" pitchFamily="34" charset="-120"/>
              </a:rPr>
              <a:t>Alpaca</a:t>
            </a:r>
          </a:p>
        </p:txBody>
      </p:sp>
      <p:pic>
        <p:nvPicPr>
          <p:cNvPr id="6" name="圖片 5">
            <a:extLst>
              <a:ext uri="{FF2B5EF4-FFF2-40B4-BE49-F238E27FC236}">
                <a16:creationId xmlns:a16="http://schemas.microsoft.com/office/drawing/2014/main" id="{96B1B225-BF4C-E186-B993-55D17DC06100}"/>
              </a:ext>
            </a:extLst>
          </p:cNvPr>
          <p:cNvPicPr>
            <a:picLocks noChangeAspect="1"/>
          </p:cNvPicPr>
          <p:nvPr/>
        </p:nvPicPr>
        <p:blipFill>
          <a:blip r:embed="rId3"/>
          <a:stretch>
            <a:fillRect/>
          </a:stretch>
        </p:blipFill>
        <p:spPr>
          <a:xfrm>
            <a:off x="1828800" y="3880043"/>
            <a:ext cx="5867400" cy="2840812"/>
          </a:xfrm>
          <a:prstGeom prst="rect">
            <a:avLst/>
          </a:prstGeom>
        </p:spPr>
      </p:pic>
    </p:spTree>
    <p:extLst>
      <p:ext uri="{BB962C8B-B14F-4D97-AF65-F5344CB8AC3E}">
        <p14:creationId xmlns:p14="http://schemas.microsoft.com/office/powerpoint/2010/main" val="24996897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524000" y="3048000"/>
            <a:ext cx="6248400" cy="990600"/>
          </a:xfrm>
        </p:spPr>
        <p:txBody>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之後所產生的問題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37</a:t>
            </a:fld>
            <a:endParaRPr kumimoji="0" lang="en-US" dirty="0"/>
          </a:p>
        </p:txBody>
      </p:sp>
    </p:spTree>
    <p:extLst>
      <p:ext uri="{BB962C8B-B14F-4D97-AF65-F5344CB8AC3E}">
        <p14:creationId xmlns:p14="http://schemas.microsoft.com/office/powerpoint/2010/main" val="22166980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76154"/>
            <a:ext cx="65532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經過</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SFT</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219200"/>
            <a:ext cx="7924800" cy="600164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看得懂人類的指令，做出回答</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答案是否有用？有害？有偏見？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答案不但要正確，還要符合人類期待</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此時必須加入人類的判斷</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人類的判斷</a:t>
            </a:r>
            <a:r>
              <a:rPr lang="en-US" altLang="zh-TW" sz="3200" b="0" i="0" dirty="0">
                <a:effectLst/>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3200" b="0" i="0" dirty="0">
                <a:effectLst/>
                <a:latin typeface="微軟正黑體" panose="020B0604030504040204" pitchFamily="34" charset="-120"/>
                <a:ea typeface="微軟正黑體" panose="020B0604030504040204" pitchFamily="34" charset="-120"/>
                <a:sym typeface="Wingdings" panose="05000000000000000000" pitchFamily="2" charset="2"/>
              </a:rPr>
              <a:t>強化學習的加入</a:t>
            </a:r>
            <a:endParaRPr lang="en-US" altLang="zh-TW" sz="3200" b="0" i="0" dirty="0">
              <a:effectLst/>
              <a:latin typeface="微軟正黑體" panose="020B0604030504040204" pitchFamily="34" charset="-120"/>
              <a:ea typeface="微軟正黑體" panose="020B0604030504040204" pitchFamily="34" charset="-120"/>
              <a:sym typeface="Wingdings" panose="05000000000000000000" pitchFamily="2" charset="2"/>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不可能花很多人力來判斷，需要自動化的方式來進行判別</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獎勵模型的使用</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a:t>
            </a:r>
            <a:r>
              <a:rPr lang="en-US" altLang="zh-TW" sz="3200" dirty="0" err="1">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調整成符合人類的期待，稱之為對齊</a:t>
            </a:r>
            <a:r>
              <a:rPr lang="en-US" altLang="zh-TW" sz="3200" dirty="0">
                <a:latin typeface="微軟正黑體" panose="020B0604030504040204" pitchFamily="34" charset="-120"/>
                <a:ea typeface="微軟正黑體" panose="020B0604030504040204" pitchFamily="34" charset="-120"/>
              </a:rPr>
              <a:t>(Alignment)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31305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447800"/>
            <a:ext cx="7924800" cy="3046988"/>
          </a:xfrm>
          <a:prstGeom prst="rect">
            <a:avLst/>
          </a:prstGeom>
          <a:noFill/>
        </p:spPr>
        <p:txBody>
          <a:bodyPr wrap="square" rtlCol="0">
            <a:spAutoFit/>
          </a:bodyPr>
          <a:lstStyle/>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參數量過於巨大，需要非常大的運算資源</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原來</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預訓練</a:t>
            </a:r>
            <a:r>
              <a:rPr kumimoji="1"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a:t>
            </a:r>
            <a:r>
              <a:rPr kumimoji="1"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的範式不再適用，因為微調需要改變預訓練模型的參數</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(LORA)</a:t>
            </a: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每一個下游任務都需要保留來的大模型</a:t>
            </a:r>
            <a:endPar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358775" indent="-358775">
              <a:buFont typeface="Arial" panose="020B0604020202020204" pitchFamily="34" charset="0"/>
              <a:buChar char="•"/>
            </a:pP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新一代的範式將會是以</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a:t>
            </a:r>
            <a:r>
              <a:rPr kumimoji="1" lang="zh-TW" altLang="en-US"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為主，稱之為</a:t>
            </a:r>
            <a:r>
              <a:rPr kumimoji="1" lang="en-US" altLang="zh-TW" sz="32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Prompt based learning</a:t>
            </a:r>
          </a:p>
        </p:txBody>
      </p:sp>
      <p:sp>
        <p:nvSpPr>
          <p:cNvPr id="4" name="文字版面配置區 2"/>
          <p:cNvSpPr txBox="1">
            <a:spLocks/>
          </p:cNvSpPr>
          <p:nvPr/>
        </p:nvSpPr>
        <p:spPr>
          <a:xfrm>
            <a:off x="1524000" y="152400"/>
            <a:ext cx="6781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大型語言模型的新範式</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39</a:t>
            </a:fld>
            <a:endParaRPr kumimoji="0" lang="en-US" dirty="0"/>
          </a:p>
        </p:txBody>
      </p:sp>
    </p:spTree>
    <p:extLst>
      <p:ext uri="{BB962C8B-B14F-4D97-AF65-F5344CB8AC3E}">
        <p14:creationId xmlns:p14="http://schemas.microsoft.com/office/powerpoint/2010/main" val="18462712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E12CB93-4738-66EA-77F7-75E4F88BADC0}"/>
              </a:ext>
            </a:extLst>
          </p:cNvPr>
          <p:cNvPicPr>
            <a:picLocks noChangeAspect="1"/>
          </p:cNvPicPr>
          <p:nvPr/>
        </p:nvPicPr>
        <p:blipFill>
          <a:blip r:embed="rId2"/>
          <a:stretch>
            <a:fillRect/>
          </a:stretch>
        </p:blipFill>
        <p:spPr>
          <a:xfrm>
            <a:off x="228600" y="2133600"/>
            <a:ext cx="8686800" cy="2827495"/>
          </a:xfrm>
          <a:prstGeom prst="rect">
            <a:avLst/>
          </a:prstGeom>
        </p:spPr>
      </p:pic>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3048000" y="304800"/>
            <a:ext cx="37338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表現非常好</a:t>
            </a:r>
          </a:p>
        </p:txBody>
      </p:sp>
    </p:spTree>
    <p:extLst>
      <p:ext uri="{BB962C8B-B14F-4D97-AF65-F5344CB8AC3E}">
        <p14:creationId xmlns:p14="http://schemas.microsoft.com/office/powerpoint/2010/main" val="29654851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EC5C16A-ED2C-76F3-B83B-621507CFB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76" y="990600"/>
            <a:ext cx="8915400" cy="5015724"/>
          </a:xfrm>
          <a:prstGeom prst="rect">
            <a:avLst/>
          </a:prstGeom>
        </p:spPr>
      </p:pic>
    </p:spTree>
    <p:extLst>
      <p:ext uri="{BB962C8B-B14F-4D97-AF65-F5344CB8AC3E}">
        <p14:creationId xmlns:p14="http://schemas.microsoft.com/office/powerpoint/2010/main" val="33951828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Large Language Model(LLM)</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具有許多參數（通常為數十億或更多權重）的神經網路組成的語言模型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使用自我監督學習對大量未標記的文字進行訓練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2018</a:t>
            </a:r>
            <a:r>
              <a:rPr lang="zh-TW" altLang="en-US" sz="3200" dirty="0">
                <a:latin typeface="微軟正黑體" panose="020B0604030504040204" pitchFamily="34" charset="-120"/>
                <a:ea typeface="微軟正黑體" panose="020B0604030504040204" pitchFamily="34" charset="-120"/>
              </a:rPr>
              <a:t>年出現</a:t>
            </a:r>
            <a:r>
              <a:rPr lang="en-US" altLang="zh-TW" sz="3200" dirty="0">
                <a:latin typeface="微軟正黑體" panose="020B0604030504040204" pitchFamily="34" charset="-120"/>
                <a:ea typeface="微軟正黑體" panose="020B0604030504040204" pitchFamily="34" charset="-120"/>
              </a:rPr>
              <a:t>(ELMO</a:t>
            </a:r>
            <a:r>
              <a:rPr lang="zh-TW" altLang="en-US" sz="3200" dirty="0">
                <a:latin typeface="微軟正黑體" panose="020B0604030504040204" pitchFamily="34" charset="-120"/>
                <a:ea typeface="微軟正黑體" panose="020B0604030504040204" pitchFamily="34" charset="-120"/>
              </a:rPr>
              <a:t>開始</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通用模型，適用的任務，而非針對特定任務（如情感分析、命名實體識別或數學推理）進行訓練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911314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676400" y="3048000"/>
            <a:ext cx="5715000" cy="990600"/>
          </a:xfrm>
        </p:spPr>
        <p:txBody>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大型語言模型的元件</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42</a:t>
            </a:fld>
            <a:endParaRPr kumimoji="0" lang="en-US" dirty="0"/>
          </a:p>
        </p:txBody>
      </p:sp>
    </p:spTree>
    <p:extLst>
      <p:ext uri="{BB962C8B-B14F-4D97-AF65-F5344CB8AC3E}">
        <p14:creationId xmlns:p14="http://schemas.microsoft.com/office/powerpoint/2010/main" val="8854463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819400" y="66428"/>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43</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609600" y="1057028"/>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任務範圍，為分配資源量（資料、參數大小、運算能力）的函數，不依賴額外的設計的方式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預測句子的下一個單詞簡單任務訓練</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具有足夠訓練和參數量的神經語言模型可以捕獲人類語言的大部分句法和語義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展示許多「世界常識」，在訓練期間能能“記住”大量事實</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5305363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667000" y="76200"/>
            <a:ext cx="41910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44</a:t>
            </a:fld>
            <a:endParaRPr kumimoji="0" lang="en-US" dirty="0"/>
          </a:p>
        </p:txBody>
      </p:sp>
      <p:pic>
        <p:nvPicPr>
          <p:cNvPr id="6" name="圖片 5">
            <a:extLst>
              <a:ext uri="{FF2B5EF4-FFF2-40B4-BE49-F238E27FC236}">
                <a16:creationId xmlns:a16="http://schemas.microsoft.com/office/drawing/2014/main" id="{F233FA49-2DDA-0782-AD6C-DAA87681D57A}"/>
              </a:ext>
            </a:extLst>
          </p:cNvPr>
          <p:cNvPicPr>
            <a:picLocks noChangeAspect="1"/>
          </p:cNvPicPr>
          <p:nvPr/>
        </p:nvPicPr>
        <p:blipFill>
          <a:blip r:embed="rId3"/>
          <a:stretch>
            <a:fillRect/>
          </a:stretch>
        </p:blipFill>
        <p:spPr>
          <a:xfrm>
            <a:off x="0" y="1414130"/>
            <a:ext cx="9144000" cy="4029740"/>
          </a:xfrm>
          <a:prstGeom prst="rect">
            <a:avLst/>
          </a:prstGeom>
        </p:spPr>
      </p:pic>
    </p:spTree>
    <p:extLst>
      <p:ext uri="{BB962C8B-B14F-4D97-AF65-F5344CB8AC3E}">
        <p14:creationId xmlns:p14="http://schemas.microsoft.com/office/powerpoint/2010/main" val="37365397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66428"/>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大型語言模型的訓練</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45</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序列資料通常使用</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，早期用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r>
              <a:rPr lang="zh-TW" altLang="en-US" sz="3200" b="0" i="0" dirty="0">
                <a:effectLst/>
                <a:latin typeface="微軟正黑體" panose="020B0604030504040204" pitchFamily="34" charset="-120"/>
                <a:ea typeface="微軟正黑體" panose="020B0604030504040204" pitchFamily="34" charset="-120"/>
              </a:rPr>
              <a:t>，現在全部用</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取代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在給定上下文的情況下，訓練從左到右的變換器以最大化分配給訓練資料中下一個單詞的機率</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訓練語料庫呈數量級增長，達到數千億或數萬億個</a:t>
            </a:r>
            <a:r>
              <a:rPr lang="en-US" altLang="zh-TW" sz="3200" b="0" i="0" dirty="0">
                <a:effectLst/>
                <a:latin typeface="微軟正黑體" panose="020B0604030504040204" pitchFamily="34" charset="-120"/>
                <a:ea typeface="微軟正黑體" panose="020B0604030504040204" pitchFamily="34" charset="-120"/>
              </a:rPr>
              <a:t>token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模型參數從幾千萬到目前幾萬億</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641030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46</a:t>
            </a:fld>
            <a:endParaRPr kumimoji="0" lang="en-US" dirty="0"/>
          </a:p>
        </p:txBody>
      </p:sp>
      <p:pic>
        <p:nvPicPr>
          <p:cNvPr id="6" name="圖片 5">
            <a:extLst>
              <a:ext uri="{FF2B5EF4-FFF2-40B4-BE49-F238E27FC236}">
                <a16:creationId xmlns:a16="http://schemas.microsoft.com/office/drawing/2014/main" id="{4235E60F-D696-4C9C-F607-71A80D229563}"/>
              </a:ext>
            </a:extLst>
          </p:cNvPr>
          <p:cNvPicPr>
            <a:picLocks noChangeAspect="1"/>
          </p:cNvPicPr>
          <p:nvPr/>
        </p:nvPicPr>
        <p:blipFill>
          <a:blip r:embed="rId3"/>
          <a:stretch>
            <a:fillRect/>
          </a:stretch>
        </p:blipFill>
        <p:spPr>
          <a:xfrm>
            <a:off x="0" y="1910063"/>
            <a:ext cx="9144000" cy="3037874"/>
          </a:xfrm>
          <a:prstGeom prst="rect">
            <a:avLst/>
          </a:prstGeom>
        </p:spPr>
      </p:pic>
    </p:spTree>
    <p:extLst>
      <p:ext uri="{BB962C8B-B14F-4D97-AF65-F5344CB8AC3E}">
        <p14:creationId xmlns:p14="http://schemas.microsoft.com/office/powerpoint/2010/main" val="200636547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47</a:t>
            </a:fld>
            <a:endParaRPr kumimoji="0" lang="en-US" dirty="0"/>
          </a:p>
        </p:txBody>
      </p:sp>
      <p:pic>
        <p:nvPicPr>
          <p:cNvPr id="5" name="圖片 4">
            <a:extLst>
              <a:ext uri="{FF2B5EF4-FFF2-40B4-BE49-F238E27FC236}">
                <a16:creationId xmlns:a16="http://schemas.microsoft.com/office/drawing/2014/main" id="{A2B83AFD-52C0-1CAC-8108-5EDA41CBB13E}"/>
              </a:ext>
            </a:extLst>
          </p:cNvPr>
          <p:cNvPicPr>
            <a:picLocks noChangeAspect="1"/>
          </p:cNvPicPr>
          <p:nvPr/>
        </p:nvPicPr>
        <p:blipFill>
          <a:blip r:embed="rId3"/>
          <a:stretch>
            <a:fillRect/>
          </a:stretch>
        </p:blipFill>
        <p:spPr>
          <a:xfrm>
            <a:off x="0" y="1175466"/>
            <a:ext cx="9144000" cy="4507068"/>
          </a:xfrm>
          <a:prstGeom prst="rect">
            <a:avLst/>
          </a:prstGeom>
        </p:spPr>
      </p:pic>
    </p:spTree>
    <p:extLst>
      <p:ext uri="{BB962C8B-B14F-4D97-AF65-F5344CB8AC3E}">
        <p14:creationId xmlns:p14="http://schemas.microsoft.com/office/powerpoint/2010/main" val="2318424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48</a:t>
            </a:fld>
            <a:endParaRPr kumimoji="0" lang="en-US" dirty="0"/>
          </a:p>
        </p:txBody>
      </p:sp>
      <p:pic>
        <p:nvPicPr>
          <p:cNvPr id="6" name="圖片 5">
            <a:extLst>
              <a:ext uri="{FF2B5EF4-FFF2-40B4-BE49-F238E27FC236}">
                <a16:creationId xmlns:a16="http://schemas.microsoft.com/office/drawing/2014/main" id="{D6747F41-1B9F-A94F-67CE-295B62868D5C}"/>
              </a:ext>
            </a:extLst>
          </p:cNvPr>
          <p:cNvPicPr>
            <a:picLocks noChangeAspect="1"/>
          </p:cNvPicPr>
          <p:nvPr/>
        </p:nvPicPr>
        <p:blipFill>
          <a:blip r:embed="rId3"/>
          <a:stretch>
            <a:fillRect/>
          </a:stretch>
        </p:blipFill>
        <p:spPr>
          <a:xfrm>
            <a:off x="0" y="1514785"/>
            <a:ext cx="9144000" cy="3828430"/>
          </a:xfrm>
          <a:prstGeom prst="rect">
            <a:avLst/>
          </a:prstGeom>
        </p:spPr>
      </p:pic>
    </p:spTree>
    <p:extLst>
      <p:ext uri="{BB962C8B-B14F-4D97-AF65-F5344CB8AC3E}">
        <p14:creationId xmlns:p14="http://schemas.microsoft.com/office/powerpoint/2010/main" val="13239389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49</a:t>
            </a:fld>
            <a:endParaRPr kumimoji="0" lang="en-US" dirty="0"/>
          </a:p>
        </p:txBody>
      </p:sp>
      <p:pic>
        <p:nvPicPr>
          <p:cNvPr id="5" name="圖片 4">
            <a:extLst>
              <a:ext uri="{FF2B5EF4-FFF2-40B4-BE49-F238E27FC236}">
                <a16:creationId xmlns:a16="http://schemas.microsoft.com/office/drawing/2014/main" id="{4951C8E9-A1F5-8DFC-DC38-264FEF967571}"/>
              </a:ext>
            </a:extLst>
          </p:cNvPr>
          <p:cNvPicPr>
            <a:picLocks noChangeAspect="1"/>
          </p:cNvPicPr>
          <p:nvPr/>
        </p:nvPicPr>
        <p:blipFill>
          <a:blip r:embed="rId3"/>
          <a:stretch>
            <a:fillRect/>
          </a:stretch>
        </p:blipFill>
        <p:spPr>
          <a:xfrm>
            <a:off x="0" y="1802130"/>
            <a:ext cx="9144000" cy="3253740"/>
          </a:xfrm>
          <a:prstGeom prst="rect">
            <a:avLst/>
          </a:prstGeom>
        </p:spPr>
      </p:pic>
    </p:spTree>
    <p:extLst>
      <p:ext uri="{BB962C8B-B14F-4D97-AF65-F5344CB8AC3E}">
        <p14:creationId xmlns:p14="http://schemas.microsoft.com/office/powerpoint/2010/main" val="30655713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1752600" y="38100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但需要</a:t>
            </a:r>
            <a:r>
              <a:rPr kumimoji="0" lang="en-US" altLang="zh-TW"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labeled</a:t>
            </a: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資料</a:t>
            </a:r>
          </a:p>
        </p:txBody>
      </p:sp>
      <p:sp>
        <p:nvSpPr>
          <p:cNvPr id="2" name="文字方塊 1">
            <a:extLst>
              <a:ext uri="{FF2B5EF4-FFF2-40B4-BE49-F238E27FC236}">
                <a16:creationId xmlns:a16="http://schemas.microsoft.com/office/drawing/2014/main" id="{6C8211DF-CF8C-DE27-85EA-6AE0143683DA}"/>
              </a:ext>
            </a:extLst>
          </p:cNvPr>
          <p:cNvSpPr txBox="1"/>
          <p:nvPr/>
        </p:nvSpPr>
        <p:spPr>
          <a:xfrm>
            <a:off x="678346" y="1371600"/>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為了不要讓模型</a:t>
            </a:r>
            <a:r>
              <a:rPr lang="en-US" altLang="zh-TW" sz="3200" b="0" i="0" dirty="0">
                <a:effectLst/>
                <a:latin typeface="微軟正黑體" panose="020B0604030504040204" pitchFamily="34" charset="-120"/>
                <a:ea typeface="微軟正黑體" panose="020B0604030504040204" pitchFamily="34" charset="-120"/>
              </a:rPr>
              <a:t>overfit</a:t>
            </a:r>
            <a:r>
              <a:rPr lang="zh-TW" altLang="en-US" sz="3200" b="0" i="0" dirty="0">
                <a:effectLst/>
                <a:latin typeface="微軟正黑體" panose="020B0604030504040204" pitchFamily="34" charset="-120"/>
                <a:ea typeface="微軟正黑體" panose="020B0604030504040204" pitchFamily="34" charset="-120"/>
              </a:rPr>
              <a:t>，希望有非常多</a:t>
            </a:r>
            <a:r>
              <a:rPr lang="en-US" altLang="zh-TW" sz="3200" b="0" i="0" dirty="0">
                <a:effectLst/>
                <a:latin typeface="微軟正黑體" panose="020B0604030504040204" pitchFamily="34" charset="-120"/>
                <a:ea typeface="微軟正黑體" panose="020B0604030504040204" pitchFamily="34" charset="-120"/>
              </a:rPr>
              <a:t>finetune</a:t>
            </a:r>
            <a:r>
              <a:rPr lang="zh-TW" altLang="en-US" sz="3200" b="0" i="0" dirty="0">
                <a:effectLst/>
                <a:latin typeface="微軟正黑體" panose="020B0604030504040204" pitchFamily="34" charset="-120"/>
                <a:ea typeface="微軟正黑體" panose="020B0604030504040204" pitchFamily="34" charset="-120"/>
              </a:rPr>
              <a:t>用資料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但資料收集不容易，有時根本沒有資料</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C27121AA-0EB2-B0E1-F2BC-C3E70717C775}"/>
              </a:ext>
            </a:extLst>
          </p:cNvPr>
          <p:cNvPicPr>
            <a:picLocks noChangeAspect="1"/>
          </p:cNvPicPr>
          <p:nvPr/>
        </p:nvPicPr>
        <p:blipFill>
          <a:blip r:embed="rId2"/>
          <a:stretch>
            <a:fillRect/>
          </a:stretch>
        </p:blipFill>
        <p:spPr>
          <a:xfrm>
            <a:off x="1028700" y="3505200"/>
            <a:ext cx="7391400" cy="2233333"/>
          </a:xfrm>
          <a:prstGeom prst="rect">
            <a:avLst/>
          </a:prstGeom>
        </p:spPr>
      </p:pic>
    </p:spTree>
    <p:extLst>
      <p:ext uri="{BB962C8B-B14F-4D97-AF65-F5344CB8AC3E}">
        <p14:creationId xmlns:p14="http://schemas.microsoft.com/office/powerpoint/2010/main" val="40561833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50</a:t>
            </a:fld>
            <a:endParaRPr kumimoji="0" lang="en-US" dirty="0"/>
          </a:p>
        </p:txBody>
      </p:sp>
      <p:pic>
        <p:nvPicPr>
          <p:cNvPr id="6" name="圖片 5">
            <a:extLst>
              <a:ext uri="{FF2B5EF4-FFF2-40B4-BE49-F238E27FC236}">
                <a16:creationId xmlns:a16="http://schemas.microsoft.com/office/drawing/2014/main" id="{4A11545F-ABA9-B422-1DB4-6C114A3F34AA}"/>
              </a:ext>
            </a:extLst>
          </p:cNvPr>
          <p:cNvPicPr>
            <a:picLocks noChangeAspect="1"/>
          </p:cNvPicPr>
          <p:nvPr/>
        </p:nvPicPr>
        <p:blipFill>
          <a:blip r:embed="rId3"/>
          <a:stretch>
            <a:fillRect/>
          </a:stretch>
        </p:blipFill>
        <p:spPr>
          <a:xfrm>
            <a:off x="0" y="1044765"/>
            <a:ext cx="9144000" cy="5074920"/>
          </a:xfrm>
          <a:prstGeom prst="rect">
            <a:avLst/>
          </a:prstGeom>
        </p:spPr>
      </p:pic>
    </p:spTree>
    <p:extLst>
      <p:ext uri="{BB962C8B-B14F-4D97-AF65-F5344CB8AC3E}">
        <p14:creationId xmlns:p14="http://schemas.microsoft.com/office/powerpoint/2010/main" val="22872532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大量資料的重要性</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51</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1569660"/>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先了解文法，產生出合「文法的」句子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再產生出合邏輯的句子</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程式語言</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再產生出合常識、知識的句子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4CC4183-7299-BE96-CE90-2186765D8BEF}"/>
              </a:ext>
            </a:extLst>
          </p:cNvPr>
          <p:cNvPicPr>
            <a:picLocks noChangeAspect="1"/>
          </p:cNvPicPr>
          <p:nvPr/>
        </p:nvPicPr>
        <p:blipFill>
          <a:blip r:embed="rId3"/>
          <a:stretch>
            <a:fillRect/>
          </a:stretch>
        </p:blipFill>
        <p:spPr>
          <a:xfrm>
            <a:off x="1981200" y="2959836"/>
            <a:ext cx="5638800" cy="3577753"/>
          </a:xfrm>
          <a:prstGeom prst="rect">
            <a:avLst/>
          </a:prstGeom>
        </p:spPr>
      </p:pic>
    </p:spTree>
    <p:extLst>
      <p:ext uri="{BB962C8B-B14F-4D97-AF65-F5344CB8AC3E}">
        <p14:creationId xmlns:p14="http://schemas.microsoft.com/office/powerpoint/2010/main" val="36359873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52</a:t>
            </a:fld>
            <a:endParaRPr kumimoji="0" lang="en-US" dirty="0"/>
          </a:p>
        </p:txBody>
      </p:sp>
      <p:pic>
        <p:nvPicPr>
          <p:cNvPr id="8" name="圖片 7">
            <a:extLst>
              <a:ext uri="{FF2B5EF4-FFF2-40B4-BE49-F238E27FC236}">
                <a16:creationId xmlns:a16="http://schemas.microsoft.com/office/drawing/2014/main" id="{3671F4B3-3F84-149E-B503-2CB6936A17B8}"/>
              </a:ext>
            </a:extLst>
          </p:cNvPr>
          <p:cNvPicPr>
            <a:picLocks noChangeAspect="1"/>
          </p:cNvPicPr>
          <p:nvPr/>
        </p:nvPicPr>
        <p:blipFill>
          <a:blip r:embed="rId3"/>
          <a:stretch>
            <a:fillRect/>
          </a:stretch>
        </p:blipFill>
        <p:spPr>
          <a:xfrm>
            <a:off x="0" y="1828800"/>
            <a:ext cx="9144000" cy="4396946"/>
          </a:xfrm>
          <a:prstGeom prst="rect">
            <a:avLst/>
          </a:prstGeom>
        </p:spPr>
      </p:pic>
    </p:spTree>
    <p:extLst>
      <p:ext uri="{BB962C8B-B14F-4D97-AF65-F5344CB8AC3E}">
        <p14:creationId xmlns:p14="http://schemas.microsoft.com/office/powerpoint/2010/main" val="6898138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資料的前置處理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53</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將</a:t>
            </a:r>
            <a:r>
              <a:rPr lang="en-US" altLang="zh-TW" sz="3200" b="0" i="0" dirty="0">
                <a:effectLst/>
                <a:latin typeface="微軟正黑體" panose="020B0604030504040204" pitchFamily="34" charset="-120"/>
                <a:ea typeface="微軟正黑體" panose="020B0604030504040204" pitchFamily="34" charset="-120"/>
              </a:rPr>
              <a:t>45TB</a:t>
            </a:r>
            <a:r>
              <a:rPr lang="zh-TW" altLang="en-US" sz="3200" b="0" i="0" dirty="0">
                <a:effectLst/>
                <a:latin typeface="微軟正黑體" panose="020B0604030504040204" pitchFamily="34" charset="-120"/>
                <a:ea typeface="微軟正黑體" panose="020B0604030504040204" pitchFamily="34" charset="-120"/>
              </a:rPr>
              <a:t>的資料整理出</a:t>
            </a:r>
            <a:r>
              <a:rPr lang="en-US" altLang="zh-TW" sz="3200" b="0" i="0" dirty="0">
                <a:effectLst/>
                <a:latin typeface="微軟正黑體" panose="020B0604030504040204" pitchFamily="34" charset="-120"/>
                <a:ea typeface="微軟正黑體" panose="020B0604030504040204" pitchFamily="34" charset="-120"/>
              </a:rPr>
              <a:t>570GB</a:t>
            </a:r>
            <a:r>
              <a:rPr lang="zh-TW" altLang="en-US" sz="3200" b="0" i="0" dirty="0">
                <a:effectLst/>
                <a:latin typeface="微軟正黑體" panose="020B0604030504040204" pitchFamily="34" charset="-120"/>
                <a:ea typeface="微軟正黑體" panose="020B0604030504040204" pitchFamily="34" charset="-120"/>
              </a:rPr>
              <a:t>就夠了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E09C4B5-4ED1-0B32-646B-E78C189C8D59}"/>
              </a:ext>
            </a:extLst>
          </p:cNvPr>
          <p:cNvPicPr>
            <a:picLocks noChangeAspect="1"/>
          </p:cNvPicPr>
          <p:nvPr/>
        </p:nvPicPr>
        <p:blipFill>
          <a:blip r:embed="rId3"/>
          <a:stretch>
            <a:fillRect/>
          </a:stretch>
        </p:blipFill>
        <p:spPr>
          <a:xfrm>
            <a:off x="1524000" y="1996048"/>
            <a:ext cx="6324600" cy="4685549"/>
          </a:xfrm>
          <a:prstGeom prst="rect">
            <a:avLst/>
          </a:prstGeom>
        </p:spPr>
      </p:pic>
    </p:spTree>
    <p:extLst>
      <p:ext uri="{BB962C8B-B14F-4D97-AF65-F5344CB8AC3E}">
        <p14:creationId xmlns:p14="http://schemas.microsoft.com/office/powerpoint/2010/main" val="156663553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54</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A183627-B652-0353-3447-F9899BC70B1F}"/>
              </a:ext>
            </a:extLst>
          </p:cNvPr>
          <p:cNvPicPr>
            <a:picLocks noChangeAspect="1"/>
          </p:cNvPicPr>
          <p:nvPr/>
        </p:nvPicPr>
        <p:blipFill>
          <a:blip r:embed="rId3"/>
          <a:stretch>
            <a:fillRect/>
          </a:stretch>
        </p:blipFill>
        <p:spPr>
          <a:xfrm>
            <a:off x="0" y="2271883"/>
            <a:ext cx="9144000" cy="4274414"/>
          </a:xfrm>
          <a:prstGeom prst="rect">
            <a:avLst/>
          </a:prstGeom>
        </p:spPr>
      </p:pic>
    </p:spTree>
    <p:extLst>
      <p:ext uri="{BB962C8B-B14F-4D97-AF65-F5344CB8AC3E}">
        <p14:creationId xmlns:p14="http://schemas.microsoft.com/office/powerpoint/2010/main" val="120576330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55</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C57B8712-62F7-023B-0413-1C15B3F516EE}"/>
              </a:ext>
            </a:extLst>
          </p:cNvPr>
          <p:cNvPicPr>
            <a:picLocks noChangeAspect="1"/>
          </p:cNvPicPr>
          <p:nvPr/>
        </p:nvPicPr>
        <p:blipFill>
          <a:blip r:embed="rId3"/>
          <a:stretch>
            <a:fillRect/>
          </a:stretch>
        </p:blipFill>
        <p:spPr>
          <a:xfrm>
            <a:off x="1794454" y="2133600"/>
            <a:ext cx="5555092" cy="4317319"/>
          </a:xfrm>
          <a:prstGeom prst="rect">
            <a:avLst/>
          </a:prstGeom>
        </p:spPr>
      </p:pic>
    </p:spTree>
    <p:extLst>
      <p:ext uri="{BB962C8B-B14F-4D97-AF65-F5344CB8AC3E}">
        <p14:creationId xmlns:p14="http://schemas.microsoft.com/office/powerpoint/2010/main" val="144095719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56</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11976CFC-AFDA-F65E-F3D5-5237AE304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21" y="1826010"/>
            <a:ext cx="8266557" cy="4650990"/>
          </a:xfrm>
          <a:prstGeom prst="rect">
            <a:avLst/>
          </a:prstGeom>
        </p:spPr>
      </p:pic>
    </p:spTree>
    <p:extLst>
      <p:ext uri="{BB962C8B-B14F-4D97-AF65-F5344CB8AC3E}">
        <p14:creationId xmlns:p14="http://schemas.microsoft.com/office/powerpoint/2010/main" val="1858091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4384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到底要多少資料？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57</a:t>
            </a:fld>
            <a:endParaRPr kumimoji="0" lang="en-US" dirty="0"/>
          </a:p>
        </p:txBody>
      </p:sp>
      <p:sp>
        <p:nvSpPr>
          <p:cNvPr id="2" name="文字方塊 1">
            <a:extLst>
              <a:ext uri="{FF2B5EF4-FFF2-40B4-BE49-F238E27FC236}">
                <a16:creationId xmlns:a16="http://schemas.microsoft.com/office/drawing/2014/main" id="{E4663885-496E-D233-1FB1-216524428BB6}"/>
              </a:ext>
            </a:extLst>
          </p:cNvPr>
          <p:cNvSpPr txBox="1"/>
          <p:nvPr/>
        </p:nvSpPr>
        <p:spPr>
          <a:xfrm>
            <a:off x="533400" y="1143000"/>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模型大重要還是資料量大重要？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8488C563-71D6-B7FC-E69F-C5B515A1F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144664"/>
          </a:xfrm>
          <a:prstGeom prst="rect">
            <a:avLst/>
          </a:prstGeom>
        </p:spPr>
      </p:pic>
    </p:spTree>
    <p:extLst>
      <p:ext uri="{BB962C8B-B14F-4D97-AF65-F5344CB8AC3E}">
        <p14:creationId xmlns:p14="http://schemas.microsoft.com/office/powerpoint/2010/main" val="336156299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58</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255454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資料的缺乏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自然資源的缺乏</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水、電</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GPU/TPU</a:t>
            </a:r>
            <a:r>
              <a:rPr lang="zh-TW" altLang="en-US" sz="3200" dirty="0">
                <a:latin typeface="微軟正黑體" panose="020B0604030504040204" pitchFamily="34" charset="-120"/>
                <a:ea typeface="微軟正黑體" panose="020B0604030504040204" pitchFamily="34" charset="-120"/>
              </a:rPr>
              <a:t>分散運式的解決</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對通用模式的需求</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目前大部分人還是在用搜尋引擎，用</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的還是很少</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89124067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59</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4031873"/>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將面臨不再有「有意義」的訓練資料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因為到了某一個點之後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的發明</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，絕大部分的資料都是</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產生的資料對訓練來說無意義</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語言模型的資料無法有數量級的呈現</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如增加一千倍，一億倍</a:t>
            </a:r>
            <a:r>
              <a:rPr lang="en-US" altLang="zh-TW" sz="3200" b="0" i="0" dirty="0">
                <a:effectLst/>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就算有這麼多新的資料，分散式儲存也會是非常大的問題</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機器之間的傳輸</a:t>
            </a:r>
            <a:r>
              <a:rPr lang="en-US" altLang="zh-TW" sz="3200" b="0" i="0" dirty="0">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6131918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2">
            <a:extLst>
              <a:ext uri="{FF2B5EF4-FFF2-40B4-BE49-F238E27FC236}">
                <a16:creationId xmlns:a16="http://schemas.microsoft.com/office/drawing/2014/main" id="{338D04A1-994B-C3C1-935E-F9DE36EE4C37}"/>
              </a:ext>
            </a:extLst>
          </p:cNvPr>
          <p:cNvSpPr txBox="1">
            <a:spLocks/>
          </p:cNvSpPr>
          <p:nvPr/>
        </p:nvSpPr>
        <p:spPr>
          <a:xfrm>
            <a:off x="2057400" y="347870"/>
            <a:ext cx="59436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相信模型夠聰明了</a:t>
            </a:r>
          </a:p>
        </p:txBody>
      </p:sp>
      <p:sp>
        <p:nvSpPr>
          <p:cNvPr id="2" name="文字方塊 1">
            <a:extLst>
              <a:ext uri="{FF2B5EF4-FFF2-40B4-BE49-F238E27FC236}">
                <a16:creationId xmlns:a16="http://schemas.microsoft.com/office/drawing/2014/main" id="{6C8211DF-CF8C-DE27-85EA-6AE0143683DA}"/>
              </a:ext>
            </a:extLst>
          </p:cNvPr>
          <p:cNvSpPr txBox="1"/>
          <p:nvPr/>
        </p:nvSpPr>
        <p:spPr>
          <a:xfrm>
            <a:off x="678346" y="1371600"/>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模型非常大，已經夠聰明了</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用傳統</a:t>
            </a:r>
            <a:r>
              <a:rPr lang="en-US" altLang="zh-TW" sz="3200" dirty="0" err="1">
                <a:latin typeface="微軟正黑體" panose="020B0604030504040204" pitchFamily="34" charset="-120"/>
                <a:ea typeface="微軟正黑體" panose="020B0604030504040204" pitchFamily="34" charset="-120"/>
              </a:rPr>
              <a:t>plm+ft</a:t>
            </a:r>
            <a:r>
              <a:rPr lang="zh-TW" altLang="en-US" sz="3200" dirty="0">
                <a:latin typeface="微軟正黑體" panose="020B0604030504040204" pitchFamily="34" charset="-120"/>
                <a:ea typeface="微軟正黑體" panose="020B0604030504040204" pitchFamily="34" charset="-120"/>
              </a:rPr>
              <a:t>的方法，需要動到模型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但是</a:t>
            </a:r>
            <a:r>
              <a:rPr lang="en-US" altLang="zh-TW" sz="3200" dirty="0" err="1">
                <a:latin typeface="微軟正黑體" panose="020B0604030504040204" pitchFamily="34" charset="-120"/>
                <a:ea typeface="微軟正黑體" panose="020B0604030504040204" pitchFamily="34" charset="-120"/>
              </a:rPr>
              <a:t>llm</a:t>
            </a:r>
            <a:r>
              <a:rPr lang="zh-TW" altLang="en-US" sz="3200" dirty="0">
                <a:latin typeface="微軟正黑體" panose="020B0604030504040204" pitchFamily="34" charset="-120"/>
                <a:ea typeface="微軟正黑體" panose="020B0604030504040204" pitchFamily="34" charset="-120"/>
              </a:rPr>
              <a:t>太大了，少數人才能動模型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有沒有辦法改變輸出的</a:t>
            </a:r>
            <a:r>
              <a:rPr lang="en-US" altLang="zh-TW" sz="3200" dirty="0">
                <a:latin typeface="微軟正黑體" panose="020B0604030504040204" pitchFamily="34" charset="-120"/>
                <a:ea typeface="微軟正黑體" panose="020B0604030504040204" pitchFamily="34" charset="-120"/>
              </a:rPr>
              <a:t>vector</a:t>
            </a:r>
            <a:r>
              <a:rPr lang="zh-TW" altLang="en-US" sz="3200" dirty="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改變輸入的</a:t>
            </a:r>
            <a:r>
              <a:rPr lang="en-US" altLang="zh-TW" sz="3200" dirty="0">
                <a:latin typeface="微軟正黑體" panose="020B0604030504040204" pitchFamily="34" charset="-120"/>
                <a:ea typeface="微軟正黑體" panose="020B0604030504040204" pitchFamily="34" charset="-120"/>
              </a:rPr>
              <a:t>vector-&gt;</a:t>
            </a:r>
            <a:r>
              <a:rPr lang="zh-TW" altLang="en-US" sz="3200" dirty="0">
                <a:latin typeface="微軟正黑體" panose="020B0604030504040204" pitchFamily="34" charset="-120"/>
                <a:ea typeface="微軟正黑體" panose="020B0604030504040204" pitchFamily="34" charset="-120"/>
              </a:rPr>
              <a:t>改變輸入的文字</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輸入文字的改變</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優化</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，讓模型輸出更加符合我們的預期，而不動到模型</a:t>
            </a:r>
            <a:endParaRPr lang="en-US" altLang="zh-TW" sz="32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稱之為</a:t>
            </a:r>
            <a:r>
              <a:rPr lang="en-US" altLang="zh-TW" sz="3200" dirty="0">
                <a:latin typeface="微軟正黑體" panose="020B0604030504040204" pitchFamily="34" charset="-120"/>
                <a:ea typeface="微軟正黑體" panose="020B0604030504040204" pitchFamily="34" charset="-120"/>
              </a:rPr>
              <a:t>In-Context Learning</a:t>
            </a:r>
          </a:p>
          <a:p>
            <a:pPr marL="457200" indent="-457200">
              <a:buFont typeface="Arial" panose="020B0604020202020204" pitchFamily="34" charset="0"/>
              <a:buChar char="•"/>
            </a:pP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487468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8288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大型語言模型的未來</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60</a:t>
            </a:fld>
            <a:endParaRPr kumimoji="0" lang="en-US" dirty="0"/>
          </a:p>
        </p:txBody>
      </p:sp>
      <p:sp>
        <p:nvSpPr>
          <p:cNvPr id="2" name="文字方塊 1">
            <a:extLst>
              <a:ext uri="{FF2B5EF4-FFF2-40B4-BE49-F238E27FC236}">
                <a16:creationId xmlns:a16="http://schemas.microsoft.com/office/drawing/2014/main" id="{E17C39F0-9527-522B-E55B-DAC3D2425E05}"/>
              </a:ext>
            </a:extLst>
          </p:cNvPr>
          <p:cNvSpPr txBox="1"/>
          <p:nvPr/>
        </p:nvSpPr>
        <p:spPr>
          <a:xfrm>
            <a:off x="533400" y="1143000"/>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將面臨自然資源的不足</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QScale</a:t>
            </a:r>
            <a:r>
              <a:rPr lang="zh-TW" altLang="en-US" sz="3200" b="0" i="0" dirty="0">
                <a:effectLst/>
                <a:latin typeface="微軟正黑體" panose="020B0604030504040204" pitchFamily="34" charset="-120"/>
                <a:ea typeface="微軟正黑體" panose="020B0604030504040204" pitchFamily="34" charset="-120"/>
              </a:rPr>
              <a:t>聯合創始人</a:t>
            </a:r>
            <a:r>
              <a:rPr lang="en-US" altLang="zh-TW" sz="3200" b="0" i="0" dirty="0">
                <a:effectLst/>
                <a:latin typeface="微軟正黑體" panose="020B0604030504040204" pitchFamily="34" charset="-120"/>
                <a:ea typeface="微軟正黑體" panose="020B0604030504040204" pitchFamily="34" charset="-120"/>
              </a:rPr>
              <a:t>Martin Bouchard</a:t>
            </a:r>
            <a:r>
              <a:rPr lang="zh-TW" altLang="en-US" sz="3200" b="0" i="0" dirty="0">
                <a:effectLst/>
                <a:latin typeface="微軟正黑體" panose="020B0604030504040204" pitchFamily="34" charset="-120"/>
                <a:ea typeface="微軟正黑體" panose="020B0604030504040204" pitchFamily="34" charset="-120"/>
              </a:rPr>
              <a:t>表示，像</a:t>
            </a: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這種生成式</a:t>
            </a:r>
            <a:r>
              <a:rPr lang="en-US" altLang="zh-TW" sz="3200" b="0" i="0" dirty="0">
                <a:effectLst/>
                <a:latin typeface="微軟正黑體" panose="020B0604030504040204" pitchFamily="34" charset="-120"/>
                <a:ea typeface="微軟正黑體" panose="020B0604030504040204" pitchFamily="34" charset="-120"/>
              </a:rPr>
              <a:t>AI</a:t>
            </a:r>
            <a:r>
              <a:rPr lang="zh-TW" altLang="en-US" sz="3200" b="0" i="0" dirty="0">
                <a:effectLst/>
                <a:latin typeface="微軟正黑體" panose="020B0604030504040204" pitchFamily="34" charset="-120"/>
                <a:ea typeface="微軟正黑體" panose="020B0604030504040204" pitchFamily="34" charset="-120"/>
              </a:rPr>
              <a:t>，每查詢需要計算能力是傳統搜尋引擎的</a:t>
            </a:r>
            <a:r>
              <a:rPr lang="en-US" altLang="zh-TW" sz="3200" b="0" i="0" dirty="0">
                <a:effectLst/>
                <a:latin typeface="微軟正黑體" panose="020B0604030504040204" pitchFamily="34" charset="-120"/>
                <a:ea typeface="微軟正黑體" panose="020B0604030504040204" pitchFamily="34" charset="-120"/>
              </a:rPr>
              <a:t>4-5x</a:t>
            </a:r>
          </a:p>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2023</a:t>
            </a:r>
            <a:r>
              <a:rPr lang="zh-TW" altLang="en-US" sz="3200" b="0" i="0" dirty="0">
                <a:effectLst/>
                <a:latin typeface="微軟正黑體" panose="020B0604030504040204" pitchFamily="34" charset="-120"/>
                <a:ea typeface="微軟正黑體" panose="020B0604030504040204" pitchFamily="34" charset="-120"/>
              </a:rPr>
              <a:t>年</a:t>
            </a:r>
            <a:r>
              <a:rPr lang="en-US" altLang="zh-TW" sz="3200" b="0" i="0" dirty="0">
                <a:effectLst/>
                <a:latin typeface="微軟正黑體" panose="020B0604030504040204" pitchFamily="34" charset="-120"/>
                <a:ea typeface="微軟正黑體" panose="020B0604030504040204" pitchFamily="34" charset="-120"/>
              </a:rPr>
              <a:t>3</a:t>
            </a:r>
            <a:r>
              <a:rPr lang="zh-TW" altLang="en-US" sz="3200" b="0" i="0" dirty="0">
                <a:effectLst/>
                <a:latin typeface="微軟正黑體" panose="020B0604030504040204" pitchFamily="34" charset="-120"/>
                <a:ea typeface="微軟正黑體" panose="020B0604030504040204" pitchFamily="34" charset="-120"/>
              </a:rPr>
              <a:t>月的用電量就相當於</a:t>
            </a:r>
            <a:r>
              <a:rPr lang="en-US" altLang="zh-TW" sz="3200" b="0" i="0" dirty="0">
                <a:effectLst/>
                <a:latin typeface="微軟正黑體" panose="020B0604030504040204" pitchFamily="34" charset="-120"/>
                <a:ea typeface="微軟正黑體" panose="020B0604030504040204" pitchFamily="34" charset="-120"/>
              </a:rPr>
              <a:t>50</a:t>
            </a:r>
            <a:r>
              <a:rPr lang="zh-TW" altLang="en-US" sz="3200" b="0" i="0" dirty="0">
                <a:effectLst/>
                <a:latin typeface="微軟正黑體" panose="020B0604030504040204" pitchFamily="34" charset="-120"/>
                <a:ea typeface="微軟正黑體" panose="020B0604030504040204" pitchFamily="34" charset="-120"/>
              </a:rPr>
              <a:t>萬個丹麥家庭全年度的用量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訓練</a:t>
            </a:r>
            <a:r>
              <a:rPr lang="en-US" altLang="zh-TW" sz="3200" b="0" i="0" dirty="0">
                <a:effectLst/>
                <a:latin typeface="微軟正黑體" panose="020B0604030504040204" pitchFamily="34" charset="-120"/>
                <a:ea typeface="微軟正黑體" panose="020B0604030504040204" pitchFamily="34" charset="-120"/>
              </a:rPr>
              <a:t>GPT-3</a:t>
            </a:r>
            <a:r>
              <a:rPr lang="zh-TW" altLang="en-US" sz="3200" b="0" i="0" dirty="0">
                <a:effectLst/>
                <a:latin typeface="微軟正黑體" panose="020B0604030504040204" pitchFamily="34" charset="-120"/>
                <a:ea typeface="微軟正黑體" panose="020B0604030504040204" pitchFamily="34" charset="-120"/>
              </a:rPr>
              <a:t>時，消耗</a:t>
            </a:r>
            <a:r>
              <a:rPr lang="en-US" altLang="zh-TW" sz="3200" b="0" i="0" dirty="0">
                <a:effectLst/>
                <a:latin typeface="微軟正黑體" panose="020B0604030504040204" pitchFamily="34" charset="-120"/>
                <a:ea typeface="微軟正黑體" panose="020B0604030504040204" pitchFamily="34" charset="-120"/>
              </a:rPr>
              <a:t>70</a:t>
            </a:r>
            <a:r>
              <a:rPr lang="zh-TW" altLang="en-US" sz="3200" b="0" i="0" dirty="0">
                <a:effectLst/>
                <a:latin typeface="微軟正黑體" panose="020B0604030504040204" pitchFamily="34" charset="-120"/>
                <a:ea typeface="微軟正黑體" panose="020B0604030504040204" pitchFamily="34" charset="-120"/>
              </a:rPr>
              <a:t>萬升的水，足以生產</a:t>
            </a:r>
            <a:r>
              <a:rPr lang="en-US" altLang="zh-TW" sz="3200" b="0" i="0" dirty="0">
                <a:effectLst/>
                <a:latin typeface="微軟正黑體" panose="020B0604030504040204" pitchFamily="34" charset="-120"/>
                <a:ea typeface="微軟正黑體" panose="020B0604030504040204" pitchFamily="34" charset="-120"/>
              </a:rPr>
              <a:t>370</a:t>
            </a:r>
            <a:r>
              <a:rPr lang="zh-TW" altLang="en-US" sz="3200" b="0" i="0" dirty="0">
                <a:effectLst/>
                <a:latin typeface="微軟正黑體" panose="020B0604030504040204" pitchFamily="34" charset="-120"/>
                <a:ea typeface="微軟正黑體" panose="020B0604030504040204" pitchFamily="34" charset="-120"/>
              </a:rPr>
              <a:t>輛賓士汽車</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b="0" i="0" dirty="0" err="1">
                <a:effectLst/>
                <a:latin typeface="微軟正黑體" panose="020B0604030504040204" pitchFamily="34" charset="-120"/>
                <a:ea typeface="微軟正黑體" panose="020B0604030504040204" pitchFamily="34" charset="-120"/>
              </a:rPr>
              <a:t>ChatGPT</a:t>
            </a:r>
            <a:r>
              <a:rPr lang="zh-TW" altLang="en-US" sz="3200" b="0" i="0" dirty="0">
                <a:effectLst/>
                <a:latin typeface="微軟正黑體" panose="020B0604030504040204" pitchFamily="34" charset="-120"/>
                <a:ea typeface="微軟正黑體" panose="020B0604030504040204" pitchFamily="34" charset="-120"/>
              </a:rPr>
              <a:t>每與用戶交流</a:t>
            </a:r>
            <a:r>
              <a:rPr lang="en-US" altLang="zh-TW" sz="3200" b="0" i="0" dirty="0">
                <a:effectLst/>
                <a:latin typeface="微軟正黑體" panose="020B0604030504040204" pitchFamily="34" charset="-120"/>
                <a:ea typeface="微軟正黑體" panose="020B0604030504040204" pitchFamily="34" charset="-120"/>
              </a:rPr>
              <a:t>25</a:t>
            </a:r>
            <a:r>
              <a:rPr lang="zh-TW" altLang="en-US" sz="3200" b="0" i="0" dirty="0">
                <a:effectLst/>
                <a:latin typeface="微軟正黑體" panose="020B0604030504040204" pitchFamily="34" charset="-120"/>
                <a:ea typeface="微軟正黑體" panose="020B0604030504040204" pitchFamily="34" charset="-120"/>
              </a:rPr>
              <a:t>至</a:t>
            </a:r>
            <a:r>
              <a:rPr lang="en-US" altLang="zh-TW" sz="3200" b="0" i="0" dirty="0">
                <a:effectLst/>
                <a:latin typeface="微軟正黑體" panose="020B0604030504040204" pitchFamily="34" charset="-120"/>
                <a:ea typeface="微軟正黑體" panose="020B0604030504040204" pitchFamily="34" charset="-120"/>
              </a:rPr>
              <a:t>30</a:t>
            </a:r>
            <a:r>
              <a:rPr lang="zh-TW" altLang="en-US" sz="3200" b="0" i="0" dirty="0">
                <a:effectLst/>
                <a:latin typeface="微軟正黑體" panose="020B0604030504040204" pitchFamily="34" charset="-120"/>
                <a:ea typeface="微軟正黑體" panose="020B0604030504040204" pitchFamily="34" charset="-120"/>
              </a:rPr>
              <a:t>個問題，就必須耗費</a:t>
            </a:r>
            <a:r>
              <a:rPr lang="en-US" altLang="zh-TW" sz="3200" b="0" i="0" dirty="0">
                <a:effectLst/>
                <a:latin typeface="微軟正黑體" panose="020B0604030504040204" pitchFamily="34" charset="-120"/>
                <a:ea typeface="微軟正黑體" panose="020B0604030504040204" pitchFamily="34" charset="-120"/>
              </a:rPr>
              <a:t>500</a:t>
            </a:r>
            <a:r>
              <a:rPr lang="zh-TW" altLang="en-US" sz="3200" b="0" i="0" dirty="0">
                <a:effectLst/>
                <a:latin typeface="微軟正黑體" panose="020B0604030504040204" pitchFamily="34" charset="-120"/>
                <a:ea typeface="微軟正黑體" panose="020B0604030504040204" pitchFamily="34" charset="-120"/>
              </a:rPr>
              <a:t>毫升的水來進行冷卻</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3411339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09600" y="1505805"/>
            <a:ext cx="7924800" cy="3970318"/>
          </a:xfrm>
          <a:prstGeom prst="rect">
            <a:avLst/>
          </a:prstGeom>
          <a:noFill/>
        </p:spPr>
        <p:txBody>
          <a:bodyPr wrap="square" rtlCol="0">
            <a:spAutoFit/>
          </a:bodyPr>
          <a:lstStyle/>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OpenAI</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神祕的</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GPT-4</a:t>
            </a: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生成模型的其它服務</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大型語言模式</a:t>
            </a:r>
            <a:endPar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en-US" altLang="zh-TW" sz="3600" b="1" dirty="0" err="1">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ChatGPT</a:t>
            </a:r>
            <a:r>
              <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 Prompt</a:t>
            </a:r>
            <a:r>
              <a:rPr kumimoji="1" lang="zh-TW" altLang="en-US"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介紹</a:t>
            </a:r>
            <a:endParaRPr kumimoji="1"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a:p>
            <a:pPr marL="571500" indent="-571500">
              <a:buFont typeface="Arial" panose="020B0604020202020204" pitchFamily="34" charset="0"/>
              <a:buChar char="•"/>
            </a:pPr>
            <a:r>
              <a:rPr kumimoji="1" lang="zh-TW" altLang="en-US"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人工智慧的奇異點</a:t>
            </a:r>
            <a:r>
              <a:rPr kumimoji="1" lang="en-US" altLang="zh-TW" sz="3600" b="1" dirty="0">
                <a:solidFill>
                  <a:schemeClr val="accent6">
                    <a:lumMod val="75000"/>
                  </a:schemeClr>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(Singularity)</a:t>
            </a:r>
          </a:p>
        </p:txBody>
      </p:sp>
      <p:sp>
        <p:nvSpPr>
          <p:cNvPr id="4" name="文字版面配置區 2"/>
          <p:cNvSpPr txBox="1">
            <a:spLocks/>
          </p:cNvSpPr>
          <p:nvPr/>
        </p:nvSpPr>
        <p:spPr>
          <a:xfrm>
            <a:off x="3048000" y="304800"/>
            <a:ext cx="5410200" cy="990600"/>
          </a:xfrm>
          <a:prstGeom prst="rect">
            <a:avLst/>
          </a:prstGeom>
        </p:spPr>
        <p:txBody>
          <a:bodyPr tIns="91440" bIns="91440" anchor="b" anchorCtr="0">
            <a:noAutofit/>
          </a:bodyPr>
          <a:lstStyle/>
          <a:p>
            <a:pPr marL="0" marR="0" lvl="0" indent="0" algn="just" defTabSz="914400" rtl="0" eaLnBrk="1" fontAlgn="auto" latinLnBrk="0" hangingPunct="1">
              <a:lnSpc>
                <a:spcPct val="100000"/>
              </a:lnSpc>
              <a:spcBef>
                <a:spcPct val="20000"/>
              </a:spcBef>
              <a:spcAft>
                <a:spcPts val="0"/>
              </a:spcAft>
              <a:buClrTx/>
              <a:buSzTx/>
              <a:buFontTx/>
              <a:buNone/>
              <a:tabLst/>
              <a:defRPr/>
            </a:pPr>
            <a:r>
              <a:rPr kumimoji="0" lang="zh-TW" altLang="en-US" sz="48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微軟正黑體" panose="020B0604030504040204" pitchFamily="34" charset="-120"/>
                <a:ea typeface="微軟正黑體" panose="020B0604030504040204" pitchFamily="34" charset="-120"/>
                <a:cs typeface="+mn-cs"/>
              </a:rPr>
              <a:t>課程大綱</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61</a:t>
            </a:fld>
            <a:endParaRPr kumimoji="0" lang="en-US" dirty="0"/>
          </a:p>
        </p:txBody>
      </p:sp>
    </p:spTree>
    <p:extLst>
      <p:ext uri="{BB962C8B-B14F-4D97-AF65-F5344CB8AC3E}">
        <p14:creationId xmlns:p14="http://schemas.microsoft.com/office/powerpoint/2010/main" val="26313952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362200" y="3048000"/>
            <a:ext cx="6172200" cy="990600"/>
          </a:xfrm>
        </p:spPr>
        <p:txBody>
          <a:bodyPr/>
          <a:lstStyle/>
          <a:p>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 vs NLG</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62</a:t>
            </a:fld>
            <a:endParaRPr kumimoji="0" lang="en-US" dirty="0"/>
          </a:p>
        </p:txBody>
      </p:sp>
    </p:spTree>
    <p:extLst>
      <p:ext uri="{BB962C8B-B14F-4D97-AF65-F5344CB8AC3E}">
        <p14:creationId xmlns:p14="http://schemas.microsoft.com/office/powerpoint/2010/main" val="30874888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218817"/>
            <a:ext cx="7924800" cy="2062103"/>
          </a:xfrm>
          <a:prstGeom prst="rect">
            <a:avLst/>
          </a:prstGeom>
          <a:noFill/>
        </p:spPr>
        <p:txBody>
          <a:bodyPr wrap="square" rtlCol="0">
            <a:spAutoFit/>
          </a:bodyPr>
          <a:lstStyle/>
          <a:p>
            <a:pPr marL="457200" indent="-457200">
              <a:buFont typeface="Arial" panose="020B0604020202020204" pitchFamily="34" charset="0"/>
              <a:buChar char="•"/>
            </a:pPr>
            <a:r>
              <a:rPr lang="en-US" altLang="zh-TW" sz="3200" b="0" i="0" dirty="0">
                <a:effectLst/>
                <a:latin typeface="微軟正黑體" panose="020B0604030504040204" pitchFamily="34" charset="-120"/>
                <a:ea typeface="微軟正黑體" panose="020B0604030504040204" pitchFamily="34" charset="-120"/>
              </a:rPr>
              <a:t>NLU-&gt;NL Understanding</a:t>
            </a:r>
            <a:r>
              <a:rPr lang="zh-TW" altLang="en-US" sz="3200" b="0" i="0" dirty="0">
                <a:effectLst/>
                <a:latin typeface="微軟正黑體" panose="020B0604030504040204" pitchFamily="34" charset="-120"/>
                <a:ea typeface="微軟正黑體" panose="020B0604030504040204" pitchFamily="34" charset="-120"/>
              </a:rPr>
              <a:t>，基本語言模型，從上下文了解字和字的排列組合</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NLG-&gt;NL Generation</a:t>
            </a:r>
            <a:r>
              <a:rPr lang="zh-TW" altLang="en-US" sz="3200" dirty="0">
                <a:latin typeface="微軟正黑體" panose="020B0604030504040204" pitchFamily="34" charset="-120"/>
                <a:ea typeface="微軟正黑體" panose="020B0604030504040204" pitchFamily="34" charset="-120"/>
              </a:rPr>
              <a:t>，根據前面出現的字，產生後面的字</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句</a:t>
            </a:r>
            <a:r>
              <a:rPr lang="en-US" altLang="zh-TW" sz="3200" dirty="0">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5B42E8BE-3839-57B9-AF4B-E0F0DB214CD0}"/>
              </a:ext>
            </a:extLst>
          </p:cNvPr>
          <p:cNvPicPr>
            <a:picLocks noChangeAspect="1"/>
          </p:cNvPicPr>
          <p:nvPr/>
        </p:nvPicPr>
        <p:blipFill>
          <a:blip r:embed="rId3"/>
          <a:stretch>
            <a:fillRect/>
          </a:stretch>
        </p:blipFill>
        <p:spPr>
          <a:xfrm>
            <a:off x="1371600" y="3566615"/>
            <a:ext cx="6058633" cy="2891028"/>
          </a:xfrm>
          <a:prstGeom prst="rect">
            <a:avLst/>
          </a:prstGeom>
        </p:spPr>
      </p:pic>
    </p:spTree>
    <p:extLst>
      <p:ext uri="{BB962C8B-B14F-4D97-AF65-F5344CB8AC3E}">
        <p14:creationId xmlns:p14="http://schemas.microsoft.com/office/powerpoint/2010/main" val="298696795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64</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是一個標準</a:t>
            </a:r>
            <a:r>
              <a:rPr lang="en-US" altLang="zh-TW" sz="3200" b="0" i="0" dirty="0">
                <a:effectLst/>
                <a:latin typeface="微軟正黑體" panose="020B0604030504040204" pitchFamily="34" charset="-120"/>
                <a:ea typeface="微軟正黑體" panose="020B0604030504040204" pitchFamily="34" charset="-120"/>
              </a:rPr>
              <a:t>RNN</a:t>
            </a:r>
            <a:r>
              <a:rPr lang="zh-TW" altLang="en-US" sz="3200" b="0" i="0" dirty="0">
                <a:effectLst/>
                <a:latin typeface="微軟正黑體" panose="020B0604030504040204" pitchFamily="34" charset="-120"/>
                <a:ea typeface="微軟正黑體" panose="020B0604030504040204" pitchFamily="34" charset="-120"/>
              </a:rPr>
              <a:t>的</a:t>
            </a:r>
            <a:r>
              <a:rPr lang="en-US" altLang="zh-TW" sz="3200" b="0" i="0" dirty="0">
                <a:effectLst/>
                <a:latin typeface="微軟正黑體" panose="020B0604030504040204" pitchFamily="34" charset="-120"/>
                <a:ea typeface="微軟正黑體" panose="020B0604030504040204" pitchFamily="34" charset="-120"/>
              </a:rPr>
              <a:t>encoder-decoder</a:t>
            </a:r>
            <a:r>
              <a:rPr lang="zh-TW" altLang="en-US" sz="3200" b="0" i="0" dirty="0">
                <a:effectLst/>
                <a:latin typeface="微軟正黑體" panose="020B0604030504040204" pitchFamily="34" charset="-120"/>
                <a:ea typeface="微軟正黑體" panose="020B0604030504040204" pitchFamily="34" charset="-120"/>
              </a:rPr>
              <a:t>架構，之前使用</a:t>
            </a:r>
            <a:r>
              <a:rPr lang="en-US" altLang="zh-TW" sz="3200" b="0" i="0" dirty="0">
                <a:effectLst/>
                <a:latin typeface="微軟正黑體" panose="020B0604030504040204" pitchFamily="34" charset="-120"/>
                <a:ea typeface="微軟正黑體" panose="020B0604030504040204" pitchFamily="34" charset="-120"/>
              </a:rPr>
              <a:t>LSTM</a:t>
            </a:r>
            <a:r>
              <a:rPr lang="zh-TW" altLang="en-US" sz="3200" b="0" i="0" dirty="0">
                <a:effectLst/>
                <a:latin typeface="微軟正黑體" panose="020B0604030504040204" pitchFamily="34" charset="-120"/>
                <a:ea typeface="微軟正黑體" panose="020B0604030504040204" pitchFamily="34" charset="-120"/>
              </a:rPr>
              <a:t>或</a:t>
            </a:r>
            <a:r>
              <a:rPr lang="en-US" altLang="zh-TW" sz="3200" b="0" i="0" dirty="0">
                <a:effectLst/>
                <a:latin typeface="微軟正黑體" panose="020B0604030504040204" pitchFamily="34" charset="-120"/>
                <a:ea typeface="微軟正黑體" panose="020B0604030504040204" pitchFamily="34" charset="-120"/>
              </a:rPr>
              <a:t>GRU</a:t>
            </a:r>
          </a:p>
        </p:txBody>
      </p:sp>
      <p:pic>
        <p:nvPicPr>
          <p:cNvPr id="3074" name="Picture 2" descr="sequence to sequence, nlp">
            <a:extLst>
              <a:ext uri="{FF2B5EF4-FFF2-40B4-BE49-F238E27FC236}">
                <a16:creationId xmlns:a16="http://schemas.microsoft.com/office/drawing/2014/main" id="{14F1C4E6-8EB5-11A4-ECD0-88953D4B4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627347"/>
            <a:ext cx="6858000" cy="379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89476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及</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後來都使用了</a:t>
            </a:r>
            <a:r>
              <a:rPr lang="en-US" altLang="zh-TW" sz="3200" b="0" i="0" dirty="0">
                <a:effectLst/>
                <a:latin typeface="微軟正黑體" panose="020B0604030504040204" pitchFamily="34" charset="-120"/>
                <a:ea typeface="微軟正黑體" panose="020B0604030504040204" pitchFamily="34" charset="-120"/>
              </a:rPr>
              <a:t>Transformer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U</a:t>
            </a:r>
            <a:r>
              <a:rPr lang="zh-TW" altLang="en-US" sz="3200" b="0" i="0" dirty="0">
                <a:effectLst/>
                <a:latin typeface="微軟正黑體" panose="020B0604030504040204" pitchFamily="34" charset="-120"/>
                <a:ea typeface="微軟正黑體" panose="020B0604030504040204" pitchFamily="34" charset="-120"/>
              </a:rPr>
              <a:t>使用前半段的</a:t>
            </a:r>
            <a:r>
              <a:rPr lang="en-US" altLang="zh-TW" sz="3200" b="0" i="0" dirty="0">
                <a:effectLst/>
                <a:latin typeface="微軟正黑體" panose="020B0604030504040204" pitchFamily="34" charset="-120"/>
                <a:ea typeface="微軟正黑體" panose="020B0604030504040204" pitchFamily="34" charset="-120"/>
              </a:rPr>
              <a:t>Encoder</a:t>
            </a:r>
            <a:r>
              <a:rPr lang="zh-TW" altLang="en-US" sz="3200" b="0" i="0" dirty="0">
                <a:effectLst/>
                <a:latin typeface="微軟正黑體" panose="020B0604030504040204" pitchFamily="34" charset="-120"/>
                <a:ea typeface="微軟正黑體" panose="020B0604030504040204" pitchFamily="34" charset="-120"/>
              </a:rPr>
              <a:t>，</a:t>
            </a:r>
            <a:r>
              <a:rPr lang="en-US" altLang="zh-TW" sz="3200" b="0" i="0" dirty="0">
                <a:effectLst/>
                <a:latin typeface="微軟正黑體" panose="020B0604030504040204" pitchFamily="34" charset="-120"/>
                <a:ea typeface="微軟正黑體" panose="020B0604030504040204" pitchFamily="34" charset="-120"/>
              </a:rPr>
              <a:t>G</a:t>
            </a:r>
            <a:r>
              <a:rPr lang="zh-TW" altLang="en-US" sz="3200" b="0" i="0" dirty="0">
                <a:effectLst/>
                <a:latin typeface="微軟正黑體" panose="020B0604030504040204" pitchFamily="34" charset="-120"/>
                <a:ea typeface="微軟正黑體" panose="020B0604030504040204" pitchFamily="34" charset="-120"/>
              </a:rPr>
              <a:t>使用後半段的</a:t>
            </a:r>
            <a:r>
              <a:rPr lang="en-US" altLang="zh-TW" sz="3200" dirty="0">
                <a:latin typeface="微軟正黑體" panose="020B0604030504040204" pitchFamily="34" charset="-120"/>
                <a:ea typeface="微軟正黑體" panose="020B0604030504040204" pitchFamily="34" charset="-120"/>
              </a:rPr>
              <a:t>Decoder</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ECC4C3FD-0EAE-5EE5-37C9-932C4A09E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26042"/>
            <a:ext cx="3310934" cy="4279558"/>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3BDA99E-5BC0-3234-89DE-08CA8CAA332D}"/>
              </a:ext>
            </a:extLst>
          </p:cNvPr>
          <p:cNvSpPr txBox="1"/>
          <p:nvPr/>
        </p:nvSpPr>
        <p:spPr>
          <a:xfrm>
            <a:off x="4703467" y="906483"/>
            <a:ext cx="4572000" cy="369332"/>
          </a:xfrm>
          <a:prstGeom prst="rect">
            <a:avLst/>
          </a:prstGeom>
          <a:noFill/>
        </p:spPr>
        <p:txBody>
          <a:bodyPr wrap="square">
            <a:spAutoFit/>
          </a:bodyPr>
          <a:lstStyle/>
          <a:p>
            <a:r>
              <a:rPr lang="zh-TW" altLang="en-US" dirty="0"/>
              <a:t>https://arxiv.org/abs/1706.03762</a:t>
            </a:r>
          </a:p>
        </p:txBody>
      </p:sp>
    </p:spTree>
    <p:extLst>
      <p:ext uri="{BB962C8B-B14F-4D97-AF65-F5344CB8AC3E}">
        <p14:creationId xmlns:p14="http://schemas.microsoft.com/office/powerpoint/2010/main" val="429094439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就是一個語言模型，主要做的事情，就是知道文字的上下文關係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在學習了人類的所有語料之後，非常清楚知道一個字的前後文應該是什麼</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當出現一個新的句子時，可以根據其模型來判斷這個句子是否是「人話」</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主要概念還是使用高維向量將文字投射，並根據向量之間的關係表示文字關係</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算是基礎的語言模型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通常沒有指定任務，無法做任何事情</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610273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的作用</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文法</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邏輯</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語意</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語氣</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常識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世界知識</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暗示</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情感</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意識</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0096879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2743200" y="2933700"/>
            <a:ext cx="6172200" cy="990600"/>
          </a:xfrm>
        </p:spPr>
        <p:txBody>
          <a:bodyPr/>
          <a:lstStyle/>
          <a:p>
            <a:r>
              <a:rPr kumimoji="1"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 </a:t>
            </a:r>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vs </a:t>
            </a:r>
            <a:r>
              <a:rPr kumimoji="1"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a:t>
            </a:r>
            <a:endPar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68</a:t>
            </a:fld>
            <a:endParaRPr kumimoji="0" lang="en-US" dirty="0"/>
          </a:p>
        </p:txBody>
      </p:sp>
    </p:spTree>
    <p:extLst>
      <p:ext uri="{BB962C8B-B14F-4D97-AF65-F5344CB8AC3E}">
        <p14:creationId xmlns:p14="http://schemas.microsoft.com/office/powerpoint/2010/main" val="281438295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69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202E410-3864-6E88-BB93-DC47D7609957}"/>
              </a:ext>
            </a:extLst>
          </p:cNvPr>
          <p:cNvPicPr>
            <a:picLocks noChangeAspect="1"/>
          </p:cNvPicPr>
          <p:nvPr/>
        </p:nvPicPr>
        <p:blipFill>
          <a:blip r:embed="rId3"/>
          <a:stretch>
            <a:fillRect/>
          </a:stretch>
        </p:blipFill>
        <p:spPr>
          <a:xfrm>
            <a:off x="0" y="2199324"/>
            <a:ext cx="9144000" cy="3563970"/>
          </a:xfrm>
          <a:prstGeom prst="rect">
            <a:avLst/>
          </a:prstGeom>
        </p:spPr>
      </p:pic>
    </p:spTree>
    <p:extLst>
      <p:ext uri="{BB962C8B-B14F-4D97-AF65-F5344CB8AC3E}">
        <p14:creationId xmlns:p14="http://schemas.microsoft.com/office/powerpoint/2010/main" val="13650124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00898FF-4A33-863F-A705-A81C261BE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273858289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54165"/>
            <a:ext cx="6324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針對</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訓練單一任務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為基礎，訓練下游任務，如翻譯</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76C8472-6CEC-3A50-5C3C-3C88B7A510BE}"/>
              </a:ext>
            </a:extLst>
          </p:cNvPr>
          <p:cNvPicPr>
            <a:picLocks noChangeAspect="1"/>
          </p:cNvPicPr>
          <p:nvPr/>
        </p:nvPicPr>
        <p:blipFill>
          <a:blip r:embed="rId3"/>
          <a:stretch>
            <a:fillRect/>
          </a:stretch>
        </p:blipFill>
        <p:spPr>
          <a:xfrm>
            <a:off x="493834" y="1999660"/>
            <a:ext cx="8593016" cy="4533323"/>
          </a:xfrm>
          <a:prstGeom prst="rect">
            <a:avLst/>
          </a:prstGeom>
        </p:spPr>
      </p:pic>
    </p:spTree>
    <p:extLst>
      <p:ext uri="{BB962C8B-B14F-4D97-AF65-F5344CB8AC3E}">
        <p14:creationId xmlns:p14="http://schemas.microsoft.com/office/powerpoint/2010/main" val="244645079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有了</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NLU(LM)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之後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加上新的神經網路層</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6B666D5-7FDE-4A24-6210-57D4F6B6E0ED}"/>
              </a:ext>
            </a:extLst>
          </p:cNvPr>
          <p:cNvPicPr>
            <a:picLocks noChangeAspect="1"/>
          </p:cNvPicPr>
          <p:nvPr/>
        </p:nvPicPr>
        <p:blipFill>
          <a:blip r:embed="rId3"/>
          <a:stretch>
            <a:fillRect/>
          </a:stretch>
        </p:blipFill>
        <p:spPr>
          <a:xfrm>
            <a:off x="0" y="2132877"/>
            <a:ext cx="9144000" cy="3949521"/>
          </a:xfrm>
          <a:prstGeom prst="rect">
            <a:avLst/>
          </a:prstGeom>
        </p:spPr>
      </p:pic>
    </p:spTree>
    <p:extLst>
      <p:ext uri="{BB962C8B-B14F-4D97-AF65-F5344CB8AC3E}">
        <p14:creationId xmlns:p14="http://schemas.microsoft.com/office/powerpoint/2010/main" val="98193529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的參數，然後調整</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BF0030B-6A53-C4B6-0A50-35E455E39A09}"/>
              </a:ext>
            </a:extLst>
          </p:cNvPr>
          <p:cNvPicPr>
            <a:picLocks noChangeAspect="1"/>
          </p:cNvPicPr>
          <p:nvPr/>
        </p:nvPicPr>
        <p:blipFill>
          <a:blip r:embed="rId3"/>
          <a:stretch>
            <a:fillRect/>
          </a:stretch>
        </p:blipFill>
        <p:spPr>
          <a:xfrm>
            <a:off x="0" y="1981200"/>
            <a:ext cx="9144000" cy="4157855"/>
          </a:xfrm>
          <a:prstGeom prst="rect">
            <a:avLst/>
          </a:prstGeom>
        </p:spPr>
      </p:pic>
    </p:spTree>
    <p:extLst>
      <p:ext uri="{BB962C8B-B14F-4D97-AF65-F5344CB8AC3E}">
        <p14:creationId xmlns:p14="http://schemas.microsoft.com/office/powerpoint/2010/main" val="28849518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116985F6-2E4C-EC30-7037-7E2D9A3039DF}"/>
              </a:ext>
            </a:extLst>
          </p:cNvPr>
          <p:cNvPicPr>
            <a:picLocks noChangeAspect="1"/>
          </p:cNvPicPr>
          <p:nvPr/>
        </p:nvPicPr>
        <p:blipFill>
          <a:blip r:embed="rId3"/>
          <a:stretch>
            <a:fillRect/>
          </a:stretch>
        </p:blipFill>
        <p:spPr>
          <a:xfrm>
            <a:off x="0" y="1905000"/>
            <a:ext cx="9144000" cy="4567914"/>
          </a:xfrm>
          <a:prstGeom prst="rect">
            <a:avLst/>
          </a:prstGeom>
        </p:spPr>
      </p:pic>
    </p:spTree>
    <p:extLst>
      <p:ext uri="{BB962C8B-B14F-4D97-AF65-F5344CB8AC3E}">
        <p14:creationId xmlns:p14="http://schemas.microsoft.com/office/powerpoint/2010/main" val="12583816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AC7521D-2623-3F9D-AE49-3035CCAA347E}"/>
              </a:ext>
            </a:extLst>
          </p:cNvPr>
          <p:cNvPicPr>
            <a:picLocks noChangeAspect="1"/>
          </p:cNvPicPr>
          <p:nvPr/>
        </p:nvPicPr>
        <p:blipFill>
          <a:blip r:embed="rId2"/>
          <a:stretch>
            <a:fillRect/>
          </a:stretch>
        </p:blipFill>
        <p:spPr>
          <a:xfrm>
            <a:off x="1905000" y="1719262"/>
            <a:ext cx="5334000" cy="3419475"/>
          </a:xfrm>
          <a:prstGeom prst="rect">
            <a:avLst/>
          </a:prstGeom>
        </p:spPr>
      </p:pic>
    </p:spTree>
    <p:extLst>
      <p:ext uri="{BB962C8B-B14F-4D97-AF65-F5344CB8AC3E}">
        <p14:creationId xmlns:p14="http://schemas.microsoft.com/office/powerpoint/2010/main" val="248621112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8EB50B27-F88F-06A6-59D0-FB2572CD908D}"/>
              </a:ext>
            </a:extLst>
          </p:cNvPr>
          <p:cNvPicPr>
            <a:picLocks noChangeAspect="1"/>
          </p:cNvPicPr>
          <p:nvPr/>
        </p:nvPicPr>
        <p:blipFill>
          <a:blip r:embed="rId3"/>
          <a:stretch>
            <a:fillRect/>
          </a:stretch>
        </p:blipFill>
        <p:spPr>
          <a:xfrm>
            <a:off x="838200" y="1839873"/>
            <a:ext cx="7631723" cy="4541391"/>
          </a:xfrm>
          <a:prstGeom prst="rect">
            <a:avLst/>
          </a:prstGeom>
        </p:spPr>
      </p:pic>
    </p:spTree>
    <p:extLst>
      <p:ext uri="{BB962C8B-B14F-4D97-AF65-F5344CB8AC3E}">
        <p14:creationId xmlns:p14="http://schemas.microsoft.com/office/powerpoint/2010/main" val="64333815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E04ABB7-6E08-20EC-3955-C13260371B99}"/>
              </a:ext>
            </a:extLst>
          </p:cNvPr>
          <p:cNvPicPr>
            <a:picLocks noChangeAspect="1"/>
          </p:cNvPicPr>
          <p:nvPr/>
        </p:nvPicPr>
        <p:blipFill>
          <a:blip r:embed="rId2"/>
          <a:stretch>
            <a:fillRect/>
          </a:stretch>
        </p:blipFill>
        <p:spPr>
          <a:xfrm>
            <a:off x="280987" y="1152525"/>
            <a:ext cx="8582025" cy="4552950"/>
          </a:xfrm>
          <a:prstGeom prst="rect">
            <a:avLst/>
          </a:prstGeom>
        </p:spPr>
      </p:pic>
    </p:spTree>
    <p:extLst>
      <p:ext uri="{BB962C8B-B14F-4D97-AF65-F5344CB8AC3E}">
        <p14:creationId xmlns:p14="http://schemas.microsoft.com/office/powerpoint/2010/main" val="34951115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9334E5BC-3746-2B6E-A999-86189B9D7AA7}"/>
              </a:ext>
            </a:extLst>
          </p:cNvPr>
          <p:cNvPicPr>
            <a:picLocks noChangeAspect="1"/>
          </p:cNvPicPr>
          <p:nvPr/>
        </p:nvPicPr>
        <p:blipFill>
          <a:blip r:embed="rId3"/>
          <a:stretch>
            <a:fillRect/>
          </a:stretch>
        </p:blipFill>
        <p:spPr>
          <a:xfrm>
            <a:off x="1054894" y="1905000"/>
            <a:ext cx="6881812" cy="4220458"/>
          </a:xfrm>
          <a:prstGeom prst="rect">
            <a:avLst/>
          </a:prstGeom>
        </p:spPr>
      </p:pic>
    </p:spTree>
    <p:extLst>
      <p:ext uri="{BB962C8B-B14F-4D97-AF65-F5344CB8AC3E}">
        <p14:creationId xmlns:p14="http://schemas.microsoft.com/office/powerpoint/2010/main" val="130947226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81200" y="54165"/>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微調</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Fine-tune 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78</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400" y="108286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另外加上層，然後調整層的參數</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FAB6A30C-6459-608D-471B-6376C0C53ACD}"/>
              </a:ext>
            </a:extLst>
          </p:cNvPr>
          <p:cNvPicPr>
            <a:picLocks noChangeAspect="1"/>
          </p:cNvPicPr>
          <p:nvPr/>
        </p:nvPicPr>
        <p:blipFill>
          <a:blip r:embed="rId3"/>
          <a:stretch>
            <a:fillRect/>
          </a:stretch>
        </p:blipFill>
        <p:spPr>
          <a:xfrm>
            <a:off x="320584" y="1727062"/>
            <a:ext cx="8213816" cy="4467163"/>
          </a:xfrm>
          <a:prstGeom prst="rect">
            <a:avLst/>
          </a:prstGeom>
        </p:spPr>
      </p:pic>
    </p:spTree>
    <p:extLst>
      <p:ext uri="{BB962C8B-B14F-4D97-AF65-F5344CB8AC3E}">
        <p14:creationId xmlns:p14="http://schemas.microsoft.com/office/powerpoint/2010/main" val="145064725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447800" y="3048000"/>
            <a:ext cx="6553200" cy="990600"/>
          </a:xfrm>
        </p:spPr>
        <p:txBody>
          <a:bodyPr/>
          <a:lstStyle/>
          <a:p>
            <a:r>
              <a:rPr kumimoji="1" lang="zh-TW" altLang="en-US"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殺雞用牛刀的通用模型</a:t>
            </a:r>
            <a:endPar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79</a:t>
            </a:fld>
            <a:endParaRPr kumimoji="0" lang="en-US" dirty="0"/>
          </a:p>
        </p:txBody>
      </p:sp>
    </p:spTree>
    <p:extLst>
      <p:ext uri="{BB962C8B-B14F-4D97-AF65-F5344CB8AC3E}">
        <p14:creationId xmlns:p14="http://schemas.microsoft.com/office/powerpoint/2010/main" val="11576258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C2A9A4F0-CEA8-D808-E52B-050AF6934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284189853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80</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D38F6780-DD25-1A97-AB86-0DCCDEE0C66E}"/>
              </a:ext>
            </a:extLst>
          </p:cNvPr>
          <p:cNvPicPr>
            <a:picLocks noChangeAspect="1"/>
          </p:cNvPicPr>
          <p:nvPr/>
        </p:nvPicPr>
        <p:blipFill>
          <a:blip r:embed="rId3"/>
          <a:stretch>
            <a:fillRect/>
          </a:stretch>
        </p:blipFill>
        <p:spPr>
          <a:xfrm>
            <a:off x="26377" y="2133036"/>
            <a:ext cx="9144000" cy="3933902"/>
          </a:xfrm>
          <a:prstGeom prst="rect">
            <a:avLst/>
          </a:prstGeom>
        </p:spPr>
      </p:pic>
    </p:spTree>
    <p:extLst>
      <p:ext uri="{BB962C8B-B14F-4D97-AF65-F5344CB8AC3E}">
        <p14:creationId xmlns:p14="http://schemas.microsoft.com/office/powerpoint/2010/main" val="30608739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81</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以翻譯任務為例子</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920D072-65CD-D465-84CA-2084019A4FB4}"/>
              </a:ext>
            </a:extLst>
          </p:cNvPr>
          <p:cNvPicPr>
            <a:picLocks noChangeAspect="1"/>
          </p:cNvPicPr>
          <p:nvPr/>
        </p:nvPicPr>
        <p:blipFill>
          <a:blip r:embed="rId3"/>
          <a:stretch>
            <a:fillRect/>
          </a:stretch>
        </p:blipFill>
        <p:spPr>
          <a:xfrm>
            <a:off x="0" y="1817614"/>
            <a:ext cx="9144000" cy="4852260"/>
          </a:xfrm>
          <a:prstGeom prst="rect">
            <a:avLst/>
          </a:prstGeom>
        </p:spPr>
      </p:pic>
    </p:spTree>
    <p:extLst>
      <p:ext uri="{BB962C8B-B14F-4D97-AF65-F5344CB8AC3E}">
        <p14:creationId xmlns:p14="http://schemas.microsoft.com/office/powerpoint/2010/main" val="197993378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出現之前</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82</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452431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在大型語言模型出現之前，大部分的應用都是以</a:t>
            </a:r>
            <a:r>
              <a:rPr lang="en-US" altLang="zh-TW" sz="3200" dirty="0">
                <a:latin typeface="微軟正黑體" panose="020B0604030504040204" pitchFamily="34" charset="-120"/>
                <a:ea typeface="微軟正黑體" panose="020B0604030504040204" pitchFamily="34" charset="-120"/>
              </a:rPr>
              <a:t>NLU</a:t>
            </a:r>
            <a:r>
              <a:rPr lang="zh-TW" altLang="en-US" sz="3200" dirty="0">
                <a:latin typeface="微軟正黑體" panose="020B0604030504040204" pitchFamily="34" charset="-120"/>
                <a:ea typeface="微軟正黑體" panose="020B0604030504040204" pitchFamily="34" charset="-120"/>
              </a:rPr>
              <a:t>產生的</a:t>
            </a:r>
            <a:r>
              <a:rPr lang="en-US" altLang="zh-TW" sz="3200" dirty="0">
                <a:latin typeface="微軟正黑體" panose="020B0604030504040204" pitchFamily="34" charset="-120"/>
                <a:ea typeface="微軟正黑體" panose="020B0604030504040204" pitchFamily="34" charset="-120"/>
              </a:rPr>
              <a:t>LM</a:t>
            </a:r>
            <a:r>
              <a:rPr lang="zh-TW" altLang="en-US" sz="3200" dirty="0">
                <a:latin typeface="微軟正黑體" panose="020B0604030504040204" pitchFamily="34" charset="-120"/>
                <a:ea typeface="微軟正黑體" panose="020B0604030504040204" pitchFamily="34" charset="-120"/>
              </a:rPr>
              <a:t>為主，訓練下游任務</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稱之為</a:t>
            </a:r>
            <a:r>
              <a:rPr lang="en-US" altLang="zh-TW" sz="3200" dirty="0">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翻譯、語義、詞性標注、問答系統等</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由於語料庫小，模型本身能力不足</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參數</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，只能在額外資料上做專一任務</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專一任務上已出現</a:t>
            </a:r>
            <a:r>
              <a:rPr lang="en-US" altLang="zh-TW" sz="3200" b="0" i="0" dirty="0">
                <a:effectLst/>
                <a:latin typeface="微軟正黑體" panose="020B0604030504040204" pitchFamily="34" charset="-120"/>
                <a:ea typeface="微軟正黑體" panose="020B0604030504040204" pitchFamily="34" charset="-120"/>
              </a:rPr>
              <a:t>SOTA</a:t>
            </a:r>
            <a:r>
              <a:rPr lang="zh-TW" altLang="en-US" sz="3200" b="0" i="0" dirty="0">
                <a:effectLst/>
                <a:latin typeface="微軟正黑體" panose="020B0604030504040204" pitchFamily="34" charset="-120"/>
                <a:ea typeface="微軟正黑體" panose="020B0604030504040204" pitchFamily="34" charset="-120"/>
              </a:rPr>
              <a:t>的效能</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FF00"/>
                </a:solidFill>
                <a:effectLst/>
                <a:latin typeface="微軟正黑體" panose="020B0604030504040204" pitchFamily="34" charset="-120"/>
                <a:ea typeface="微軟正黑體" panose="020B0604030504040204" pitchFamily="34" charset="-120"/>
              </a:rPr>
              <a:t>但當語言模型大到可以知道每一件事時，量變產生質變</a:t>
            </a:r>
            <a:r>
              <a:rPr lang="en-US" altLang="zh-TW" sz="3200" b="0" i="0" dirty="0">
                <a:solidFill>
                  <a:srgbClr val="FFFF00"/>
                </a:solidFill>
                <a:effectLst/>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10512827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83</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698652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基本上還是「預測下一個字」的</a:t>
            </a:r>
            <a:r>
              <a:rPr lang="en-US" altLang="zh-TW" sz="3200" b="0" i="0" dirty="0">
                <a:effectLst/>
                <a:latin typeface="微軟正黑體" panose="020B0604030504040204" pitchFamily="34" charset="-120"/>
                <a:ea typeface="微軟正黑體" panose="020B0604030504040204" pitchFamily="34" charset="-120"/>
              </a:rPr>
              <a:t>NLG</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經過多個輪次，產生出的每一個字，組合成下一個句子、下一個段落，下一篇文章</a:t>
            </a:r>
            <a:r>
              <a:rPr lang="en-US" altLang="zh-TW" sz="3200" dirty="0">
                <a:latin typeface="微軟正黑體" panose="020B0604030504040204" pitchFamily="34" charset="-120"/>
                <a:ea typeface="微軟正黑體" panose="020B0604030504040204" pitchFamily="34" charset="-120"/>
              </a:rPr>
              <a:t>……</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當出現的每一個字、文章、段落、篇章，甚至是整本書，都符合「文法」的標準</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「邏輯」的標準、</a:t>
            </a:r>
            <a:r>
              <a:rPr lang="zh-TW" altLang="en-US" sz="3200" b="0" i="0" dirty="0">
                <a:solidFill>
                  <a:srgbClr val="FFFF00"/>
                </a:solidFill>
                <a:effectLst/>
                <a:latin typeface="微軟正黑體" panose="020B0604030504040204" pitchFamily="34" charset="-120"/>
                <a:ea typeface="微軟正黑體" panose="020B0604030504040204" pitchFamily="34" charset="-120"/>
              </a:rPr>
              <a:t>「常識」的標準、「專業知識」的標準</a:t>
            </a: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solidFill>
                  <a:srgbClr val="FF0000"/>
                </a:solidFill>
                <a:effectLst/>
                <a:latin typeface="微軟正黑體" panose="020B0604030504040204" pitchFamily="34" charset="-120"/>
                <a:ea typeface="微軟正黑體" panose="020B0604030504040204" pitchFamily="34" charset="-120"/>
              </a:rPr>
              <a:t>此時這個</a:t>
            </a:r>
            <a:r>
              <a:rPr lang="en-US" altLang="zh-TW" sz="3200" b="0" i="0" dirty="0">
                <a:solidFill>
                  <a:srgbClr val="FF0000"/>
                </a:solidFill>
                <a:effectLst/>
                <a:latin typeface="微軟正黑體" panose="020B0604030504040204" pitchFamily="34" charset="-120"/>
                <a:ea typeface="微軟正黑體" panose="020B0604030504040204" pitchFamily="34" charset="-120"/>
              </a:rPr>
              <a:t>NLG</a:t>
            </a:r>
            <a:r>
              <a:rPr lang="zh-TW" altLang="en-US" sz="3200" b="0" i="0" dirty="0">
                <a:solidFill>
                  <a:srgbClr val="FF0000"/>
                </a:solidFill>
                <a:effectLst/>
                <a:latin typeface="微軟正黑體" panose="020B0604030504040204" pitchFamily="34" charset="-120"/>
                <a:ea typeface="微軟正黑體" panose="020B0604030504040204" pitchFamily="34" charset="-120"/>
              </a:rPr>
              <a:t>模型已成為「全知全能」的模型</a:t>
            </a:r>
            <a:endParaRPr lang="en-US" altLang="zh-TW" sz="3200" b="0" i="0" dirty="0">
              <a:solidFill>
                <a:srgbClr val="FF00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endParaRPr lang="en-US" altLang="zh-TW" sz="3200" b="0" i="0" dirty="0">
              <a:solidFill>
                <a:srgbClr val="FFFF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2907608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2743200" y="54165"/>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NLG</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的誕生</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84</a:t>
            </a:fld>
            <a:endParaRPr kumimoji="0" lang="en-US" dirty="0"/>
          </a:p>
        </p:txBody>
      </p:sp>
      <p:pic>
        <p:nvPicPr>
          <p:cNvPr id="6" name="圖片 5">
            <a:extLst>
              <a:ext uri="{FF2B5EF4-FFF2-40B4-BE49-F238E27FC236}">
                <a16:creationId xmlns:a16="http://schemas.microsoft.com/office/drawing/2014/main" id="{08E041F4-7150-4C24-7380-71FB45EE1DD3}"/>
              </a:ext>
            </a:extLst>
          </p:cNvPr>
          <p:cNvPicPr>
            <a:picLocks noChangeAspect="1"/>
          </p:cNvPicPr>
          <p:nvPr/>
        </p:nvPicPr>
        <p:blipFill>
          <a:blip r:embed="rId3"/>
          <a:stretch>
            <a:fillRect/>
          </a:stretch>
        </p:blipFill>
        <p:spPr>
          <a:xfrm>
            <a:off x="0" y="1828800"/>
            <a:ext cx="9144000" cy="3654592"/>
          </a:xfrm>
          <a:prstGeom prst="rect">
            <a:avLst/>
          </a:prstGeom>
        </p:spPr>
      </p:pic>
    </p:spTree>
    <p:extLst>
      <p:ext uri="{BB962C8B-B14F-4D97-AF65-F5344CB8AC3E}">
        <p14:creationId xmlns:p14="http://schemas.microsoft.com/office/powerpoint/2010/main" val="401674016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出現之後的世界</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85</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256056"/>
            <a:ext cx="7924800" cy="501675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當</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強大到一個程度時，可以解決所有有的單一任務，此時沒有訓練單一任務的必要，意即不需要再</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稱這個語言模型為「通用模型」</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但我們要如何在非常強大上的</a:t>
            </a:r>
            <a:r>
              <a:rPr lang="en-US" altLang="zh-TW" sz="3200" b="0" i="0" dirty="0">
                <a:effectLst/>
                <a:latin typeface="微軟正黑體" panose="020B0604030504040204" pitchFamily="34" charset="-120"/>
                <a:ea typeface="微軟正黑體" panose="020B0604030504040204" pitchFamily="34" charset="-120"/>
              </a:rPr>
              <a:t>LM</a:t>
            </a:r>
            <a:r>
              <a:rPr lang="zh-TW" altLang="en-US" sz="3200" b="0" i="0" dirty="0">
                <a:effectLst/>
                <a:latin typeface="微軟正黑體" panose="020B0604030504040204" pitchFamily="34" charset="-120"/>
                <a:ea typeface="微軟正黑體" panose="020B0604030504040204" pitchFamily="34" charset="-120"/>
              </a:rPr>
              <a:t>上執行想要的單一任務</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如翻譯、摘要</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能不能也用「自然語言」的方式來操作</a:t>
            </a:r>
            <a:r>
              <a:rPr lang="en-US" altLang="zh-TW" sz="3200" b="0" i="0" dirty="0">
                <a:effectLst/>
                <a:latin typeface="微軟正黑體" panose="020B0604030504040204" pitchFamily="34" charset="-120"/>
                <a:ea typeface="微軟正黑體" panose="020B0604030504040204" pitchFamily="34" charset="-120"/>
              </a:rPr>
              <a:t>LLM</a:t>
            </a:r>
            <a:r>
              <a:rPr lang="zh-TW" altLang="en-US" sz="3200" b="0" i="0" dirty="0">
                <a:effectLst/>
                <a:latin typeface="微軟正黑體" panose="020B0604030504040204" pitchFamily="34" charset="-120"/>
                <a:ea typeface="微軟正黑體" panose="020B0604030504040204" pitchFamily="34" charset="-120"/>
              </a:rPr>
              <a:t>，取代</a:t>
            </a:r>
            <a:r>
              <a:rPr lang="en-US" altLang="zh-TW" sz="3200" b="0" i="0" dirty="0">
                <a:effectLst/>
                <a:latin typeface="微軟正黑體" panose="020B0604030504040204" pitchFamily="34" charset="-120"/>
                <a:ea typeface="微軟正黑體" panose="020B0604030504040204" pitchFamily="34" charset="-120"/>
              </a:rPr>
              <a:t>fine-tune</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這種用「自然語言」，來操作通用模型的方式，稱之為「提示</a:t>
            </a:r>
            <a:r>
              <a:rPr lang="en-US" altLang="zh-TW" sz="3200" b="0" i="0" dirty="0">
                <a:effectLst/>
                <a:latin typeface="微軟正黑體" panose="020B0604030504040204" pitchFamily="34" charset="-120"/>
                <a:ea typeface="微軟正黑體" panose="020B0604030504040204" pitchFamily="34" charset="-120"/>
              </a:rPr>
              <a:t>(</a:t>
            </a:r>
            <a:r>
              <a:rPr lang="en-US" altLang="zh-TW" sz="3200" b="0" i="0" dirty="0">
                <a:solidFill>
                  <a:srgbClr val="FFFF00"/>
                </a:solidFill>
                <a:effectLst/>
                <a:latin typeface="微軟正黑體" panose="020B0604030504040204" pitchFamily="34" charset="-120"/>
                <a:ea typeface="微軟正黑體" panose="020B0604030504040204" pitchFamily="34" charset="-120"/>
              </a:rPr>
              <a:t>prompt</a:t>
            </a:r>
            <a:r>
              <a:rPr lang="en-US" altLang="zh-TW" sz="3200" b="0" i="0" dirty="0">
                <a:effectLst/>
                <a:latin typeface="微軟正黑體" panose="020B0604030504040204" pitchFamily="34" charset="-120"/>
                <a:ea typeface="微軟正黑體" panose="020B0604030504040204" pitchFamily="34" charset="-120"/>
              </a:rPr>
              <a:t>)</a:t>
            </a:r>
            <a:r>
              <a:rPr lang="zh-TW" altLang="en-US" sz="3200" b="0" i="0" dirty="0">
                <a:effectLst/>
                <a:latin typeface="微軟正黑體" panose="020B0604030504040204" pitchFamily="34" charset="-120"/>
                <a:ea typeface="微軟正黑體" panose="020B0604030504040204" pitchFamily="34" charset="-120"/>
              </a:rPr>
              <a:t>」</a:t>
            </a:r>
            <a:endParaRPr lang="en-US" altLang="zh-TW" sz="3200" b="0"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3319998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905000" y="87029"/>
            <a:ext cx="594360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通用任務的</a:t>
            </a:r>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LLM</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86</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en-US" altLang="zh-TW" sz="3200" dirty="0">
                <a:latin typeface="微軟正黑體" panose="020B0604030504040204" pitchFamily="34" charset="-120"/>
                <a:ea typeface="微軟正黑體" panose="020B0604030504040204" pitchFamily="34" charset="-120"/>
              </a:rPr>
              <a:t>2015</a:t>
            </a:r>
            <a:r>
              <a:rPr lang="zh-TW" altLang="en-US" sz="3200" b="0" i="0" dirty="0">
                <a:effectLst/>
                <a:latin typeface="微軟正黑體" panose="020B0604030504040204" pitchFamily="34" charset="-120"/>
                <a:ea typeface="微軟正黑體" panose="020B0604030504040204" pitchFamily="34" charset="-120"/>
              </a:rPr>
              <a:t>年就有這個概念了</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B4D588C6-4A63-3C60-E581-56BFC0A1B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 y="1749047"/>
            <a:ext cx="8349762" cy="4696017"/>
          </a:xfrm>
          <a:prstGeom prst="rect">
            <a:avLst/>
          </a:prstGeom>
        </p:spPr>
      </p:pic>
    </p:spTree>
    <p:extLst>
      <p:ext uri="{BB962C8B-B14F-4D97-AF65-F5344CB8AC3E}">
        <p14:creationId xmlns:p14="http://schemas.microsoft.com/office/powerpoint/2010/main" val="158811377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87</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以摘要任務為例子</a:t>
            </a:r>
            <a:endParaRPr lang="en-US" altLang="zh-TW" sz="3200" b="0" i="0" dirty="0">
              <a:effectLst/>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使用</a:t>
            </a:r>
            <a:r>
              <a:rPr lang="en-US" altLang="zh-TW" sz="3200" dirty="0">
                <a:latin typeface="微軟正黑體" panose="020B0604030504040204" pitchFamily="34" charset="-120"/>
                <a:ea typeface="微軟正黑體" panose="020B0604030504040204" pitchFamily="34" charset="-120"/>
              </a:rPr>
              <a:t>prompt</a:t>
            </a:r>
            <a:r>
              <a:rPr lang="zh-TW" altLang="en-US" sz="3200" dirty="0">
                <a:latin typeface="微軟正黑體" panose="020B0604030504040204" pitchFamily="34" charset="-120"/>
                <a:ea typeface="微軟正黑體" panose="020B0604030504040204" pitchFamily="34" charset="-120"/>
              </a:rPr>
              <a:t>代替程式或其它非</a:t>
            </a:r>
            <a:r>
              <a:rPr lang="en-US" altLang="zh-TW" sz="3200" dirty="0">
                <a:latin typeface="微軟正黑體" panose="020B0604030504040204" pitchFamily="34" charset="-120"/>
                <a:ea typeface="微軟正黑體" panose="020B0604030504040204" pitchFamily="34" charset="-120"/>
              </a:rPr>
              <a:t>NL</a:t>
            </a:r>
            <a:r>
              <a:rPr lang="zh-TW" altLang="en-US" sz="3200" dirty="0">
                <a:latin typeface="微軟正黑體" panose="020B0604030504040204" pitchFamily="34" charset="-120"/>
                <a:ea typeface="微軟正黑體" panose="020B0604030504040204" pitchFamily="34" charset="-120"/>
              </a:rPr>
              <a:t>的交流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974B4D1B-5B8E-4D99-F84B-AFB6A0F44206}"/>
              </a:ext>
            </a:extLst>
          </p:cNvPr>
          <p:cNvPicPr>
            <a:picLocks noChangeAspect="1"/>
          </p:cNvPicPr>
          <p:nvPr/>
        </p:nvPicPr>
        <p:blipFill>
          <a:blip r:embed="rId3"/>
          <a:stretch>
            <a:fillRect/>
          </a:stretch>
        </p:blipFill>
        <p:spPr>
          <a:xfrm>
            <a:off x="26377" y="2362200"/>
            <a:ext cx="9144000" cy="3184006"/>
          </a:xfrm>
          <a:prstGeom prst="rect">
            <a:avLst/>
          </a:prstGeom>
        </p:spPr>
      </p:pic>
    </p:spTree>
    <p:extLst>
      <p:ext uri="{BB962C8B-B14F-4D97-AF65-F5344CB8AC3E}">
        <p14:creationId xmlns:p14="http://schemas.microsoft.com/office/powerpoint/2010/main" val="40816269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1"/>
          </p:nvPr>
        </p:nvSpPr>
        <p:spPr>
          <a:xfrm>
            <a:off x="1828800" y="3276600"/>
            <a:ext cx="6172200" cy="990600"/>
          </a:xfrm>
        </p:spPr>
        <p:txBody>
          <a:bodyPr/>
          <a:lstStyle/>
          <a:p>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Learning</a:t>
            </a:r>
          </a:p>
          <a:p>
            <a:r>
              <a:rPr kumimoji="1" lang="en-US" altLang="zh-TW" sz="48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2" name="日期版面配置區 1">
            <a:extLst>
              <a:ext uri="{FF2B5EF4-FFF2-40B4-BE49-F238E27FC236}">
                <a16:creationId xmlns:a16="http://schemas.microsoft.com/office/drawing/2014/main" id="{01ACAA0C-883C-C966-1259-350A7E7B3BAD}"/>
              </a:ext>
            </a:extLst>
          </p:cNvPr>
          <p:cNvSpPr>
            <a:spLocks noGrp="1"/>
          </p:cNvSpPr>
          <p:nvPr>
            <p:ph type="dt" sz="half" idx="12"/>
          </p:nvPr>
        </p:nvSpPr>
        <p:spPr/>
        <p:txBody>
          <a:bodyPr/>
          <a:lstStyle/>
          <a:p>
            <a:fld id="{11078AA6-C1A5-45A0-9956-BB8DA3AA2FCD}" type="datetime1">
              <a:rPr kumimoji="0" lang="en-US" altLang="zh-TW" sz="1200" smtClean="0">
                <a:solidFill>
                  <a:schemeClr val="tx2"/>
                </a:solidFill>
              </a:rPr>
              <a:t>11/23/2023</a:t>
            </a:fld>
            <a:endParaRPr kumimoji="0" lang="en-US" dirty="0"/>
          </a:p>
        </p:txBody>
      </p:sp>
      <p:sp>
        <p:nvSpPr>
          <p:cNvPr id="5" name="投影片編號版面配置區 4">
            <a:extLst>
              <a:ext uri="{FF2B5EF4-FFF2-40B4-BE49-F238E27FC236}">
                <a16:creationId xmlns:a16="http://schemas.microsoft.com/office/drawing/2014/main" id="{C59AC5A1-68ED-EBAF-3E35-202A7D82E38E}"/>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88</a:t>
            </a:fld>
            <a:endParaRPr kumimoji="0" lang="en-US" dirty="0"/>
          </a:p>
        </p:txBody>
      </p:sp>
    </p:spTree>
    <p:extLst>
      <p:ext uri="{BB962C8B-B14F-4D97-AF65-F5344CB8AC3E}">
        <p14:creationId xmlns:p14="http://schemas.microsoft.com/office/powerpoint/2010/main" val="107281573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zh-TW" altLang="en-US"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通用模型執行專一任務</a:t>
            </a:r>
            <a:endPar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endParaRP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89</a:t>
            </a:fld>
            <a:endParaRPr kumimoji="0" lang="en-US" dirty="0"/>
          </a:p>
        </p:txBody>
      </p:sp>
      <p:sp>
        <p:nvSpPr>
          <p:cNvPr id="2" name="文字方塊 1">
            <a:extLst>
              <a:ext uri="{FF2B5EF4-FFF2-40B4-BE49-F238E27FC236}">
                <a16:creationId xmlns:a16="http://schemas.microsoft.com/office/drawing/2014/main" id="{F1216D9E-C86D-79CD-21E3-AD03964D87A6}"/>
              </a:ext>
            </a:extLst>
          </p:cNvPr>
          <p:cNvSpPr txBox="1"/>
          <p:nvPr/>
        </p:nvSpPr>
        <p:spPr>
          <a:xfrm>
            <a:off x="533399" y="1044115"/>
            <a:ext cx="7924800" cy="1077218"/>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先指定</a:t>
            </a:r>
            <a:r>
              <a:rPr lang="en-US" altLang="zh-TW" sz="3200" b="0" i="0" dirty="0">
                <a:effectLst/>
                <a:latin typeface="微軟正黑體" panose="020B0604030504040204" pitchFamily="34" charset="-120"/>
                <a:ea typeface="微軟正黑體" panose="020B0604030504040204" pitchFamily="34" charset="-120"/>
              </a:rPr>
              <a:t>Instruction</a:t>
            </a:r>
          </a:p>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再指定問題</a:t>
            </a:r>
            <a:r>
              <a:rPr lang="en-US" altLang="zh-TW" sz="3200" b="0" i="0" dirty="0">
                <a:effectLst/>
                <a:latin typeface="微軟正黑體" panose="020B0604030504040204" pitchFamily="34" charset="-120"/>
                <a:ea typeface="微軟正黑體" panose="020B0604030504040204" pitchFamily="34" charset="-120"/>
              </a:rPr>
              <a:t>(context)</a:t>
            </a:r>
          </a:p>
        </p:txBody>
      </p:sp>
      <p:pic>
        <p:nvPicPr>
          <p:cNvPr id="6" name="圖片 5">
            <a:extLst>
              <a:ext uri="{FF2B5EF4-FFF2-40B4-BE49-F238E27FC236}">
                <a16:creationId xmlns:a16="http://schemas.microsoft.com/office/drawing/2014/main" id="{F6E5F366-BE2B-2697-4C2A-29A1377389A8}"/>
              </a:ext>
            </a:extLst>
          </p:cNvPr>
          <p:cNvPicPr>
            <a:picLocks noChangeAspect="1"/>
          </p:cNvPicPr>
          <p:nvPr/>
        </p:nvPicPr>
        <p:blipFill>
          <a:blip r:embed="rId3"/>
          <a:stretch>
            <a:fillRect/>
          </a:stretch>
        </p:blipFill>
        <p:spPr>
          <a:xfrm>
            <a:off x="-8709" y="2121333"/>
            <a:ext cx="9144000" cy="4288846"/>
          </a:xfrm>
          <a:prstGeom prst="rect">
            <a:avLst/>
          </a:prstGeom>
        </p:spPr>
      </p:pic>
    </p:spTree>
    <p:extLst>
      <p:ext uri="{BB962C8B-B14F-4D97-AF65-F5344CB8AC3E}">
        <p14:creationId xmlns:p14="http://schemas.microsoft.com/office/powerpoint/2010/main" val="3559271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002A2C1-232B-756F-9FAF-D21418E2D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957262"/>
            <a:ext cx="8791575" cy="4943475"/>
          </a:xfrm>
          <a:prstGeom prst="rect">
            <a:avLst/>
          </a:prstGeom>
        </p:spPr>
      </p:pic>
    </p:spTree>
    <p:extLst>
      <p:ext uri="{BB962C8B-B14F-4D97-AF65-F5344CB8AC3E}">
        <p14:creationId xmlns:p14="http://schemas.microsoft.com/office/powerpoint/2010/main" val="354207818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90</a:t>
            </a:fld>
            <a:endParaRPr kumimoji="0" lang="en-US" dirty="0"/>
          </a:p>
        </p:txBody>
      </p:sp>
      <p:pic>
        <p:nvPicPr>
          <p:cNvPr id="8" name="圖片 7">
            <a:extLst>
              <a:ext uri="{FF2B5EF4-FFF2-40B4-BE49-F238E27FC236}">
                <a16:creationId xmlns:a16="http://schemas.microsoft.com/office/drawing/2014/main" id="{675AAD4B-23A9-39C1-522A-AA1B8487F046}"/>
              </a:ext>
            </a:extLst>
          </p:cNvPr>
          <p:cNvPicPr>
            <a:picLocks noChangeAspect="1"/>
          </p:cNvPicPr>
          <p:nvPr/>
        </p:nvPicPr>
        <p:blipFill>
          <a:blip r:embed="rId3"/>
          <a:stretch>
            <a:fillRect/>
          </a:stretch>
        </p:blipFill>
        <p:spPr>
          <a:xfrm>
            <a:off x="838200" y="2362200"/>
            <a:ext cx="7715250" cy="2667000"/>
          </a:xfrm>
          <a:prstGeom prst="rect">
            <a:avLst/>
          </a:prstGeom>
        </p:spPr>
      </p:pic>
    </p:spTree>
    <p:extLst>
      <p:ext uri="{BB962C8B-B14F-4D97-AF65-F5344CB8AC3E}">
        <p14:creationId xmlns:p14="http://schemas.microsoft.com/office/powerpoint/2010/main" val="56655275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91</a:t>
            </a:fld>
            <a:endParaRPr kumimoji="0" lang="en-US" dirty="0"/>
          </a:p>
        </p:txBody>
      </p:sp>
      <p:pic>
        <p:nvPicPr>
          <p:cNvPr id="5" name="圖片 4">
            <a:extLst>
              <a:ext uri="{FF2B5EF4-FFF2-40B4-BE49-F238E27FC236}">
                <a16:creationId xmlns:a16="http://schemas.microsoft.com/office/drawing/2014/main" id="{F0572CF7-6E2B-8785-AE86-5A81D3F19BCC}"/>
              </a:ext>
            </a:extLst>
          </p:cNvPr>
          <p:cNvPicPr>
            <a:picLocks noChangeAspect="1"/>
          </p:cNvPicPr>
          <p:nvPr/>
        </p:nvPicPr>
        <p:blipFill>
          <a:blip r:embed="rId3"/>
          <a:stretch>
            <a:fillRect/>
          </a:stretch>
        </p:blipFill>
        <p:spPr>
          <a:xfrm>
            <a:off x="0" y="1656737"/>
            <a:ext cx="9144000" cy="4371413"/>
          </a:xfrm>
          <a:prstGeom prst="rect">
            <a:avLst/>
          </a:prstGeom>
        </p:spPr>
      </p:pic>
    </p:spTree>
    <p:extLst>
      <p:ext uri="{BB962C8B-B14F-4D97-AF65-F5344CB8AC3E}">
        <p14:creationId xmlns:p14="http://schemas.microsoft.com/office/powerpoint/2010/main" val="204779708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92</a:t>
            </a:fld>
            <a:endParaRPr kumimoji="0" lang="en-US" dirty="0"/>
          </a:p>
        </p:txBody>
      </p:sp>
      <p:pic>
        <p:nvPicPr>
          <p:cNvPr id="5" name="圖片 4">
            <a:extLst>
              <a:ext uri="{FF2B5EF4-FFF2-40B4-BE49-F238E27FC236}">
                <a16:creationId xmlns:a16="http://schemas.microsoft.com/office/drawing/2014/main" id="{936EF2B9-980C-7B4E-9550-0C0D7F2549F9}"/>
              </a:ext>
            </a:extLst>
          </p:cNvPr>
          <p:cNvPicPr>
            <a:picLocks noChangeAspect="1"/>
          </p:cNvPicPr>
          <p:nvPr/>
        </p:nvPicPr>
        <p:blipFill>
          <a:blip r:embed="rId3"/>
          <a:stretch>
            <a:fillRect/>
          </a:stretch>
        </p:blipFill>
        <p:spPr>
          <a:xfrm>
            <a:off x="0" y="2057400"/>
            <a:ext cx="9144000" cy="3637052"/>
          </a:xfrm>
          <a:prstGeom prst="rect">
            <a:avLst/>
          </a:prstGeom>
        </p:spPr>
      </p:pic>
    </p:spTree>
    <p:extLst>
      <p:ext uri="{BB962C8B-B14F-4D97-AF65-F5344CB8AC3E}">
        <p14:creationId xmlns:p14="http://schemas.microsoft.com/office/powerpoint/2010/main" val="42872515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93</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並非作為例子，而是「啟動」功能</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AC76DD57-9497-9561-03DC-41E992A0C09A}"/>
              </a:ext>
            </a:extLst>
          </p:cNvPr>
          <p:cNvPicPr>
            <a:picLocks noChangeAspect="1"/>
          </p:cNvPicPr>
          <p:nvPr/>
        </p:nvPicPr>
        <p:blipFill>
          <a:blip r:embed="rId3"/>
          <a:stretch>
            <a:fillRect/>
          </a:stretch>
        </p:blipFill>
        <p:spPr>
          <a:xfrm>
            <a:off x="0" y="1676400"/>
            <a:ext cx="9144000" cy="4505964"/>
          </a:xfrm>
          <a:prstGeom prst="rect">
            <a:avLst/>
          </a:prstGeom>
        </p:spPr>
      </p:pic>
    </p:spTree>
    <p:extLst>
      <p:ext uri="{BB962C8B-B14F-4D97-AF65-F5344CB8AC3E}">
        <p14:creationId xmlns:p14="http://schemas.microsoft.com/office/powerpoint/2010/main" val="406331747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In-Context Learning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94</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例子的數量也不重要</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5BA0C00-F68D-FEE7-C8EC-0D751C7EE878}"/>
              </a:ext>
            </a:extLst>
          </p:cNvPr>
          <p:cNvPicPr>
            <a:picLocks noChangeAspect="1"/>
          </p:cNvPicPr>
          <p:nvPr/>
        </p:nvPicPr>
        <p:blipFill>
          <a:blip r:embed="rId3"/>
          <a:stretch>
            <a:fillRect/>
          </a:stretch>
        </p:blipFill>
        <p:spPr>
          <a:xfrm>
            <a:off x="0" y="2362200"/>
            <a:ext cx="9144000" cy="3777934"/>
          </a:xfrm>
          <a:prstGeom prst="rect">
            <a:avLst/>
          </a:prstGeom>
        </p:spPr>
      </p:pic>
    </p:spTree>
    <p:extLst>
      <p:ext uri="{BB962C8B-B14F-4D97-AF65-F5344CB8AC3E}">
        <p14:creationId xmlns:p14="http://schemas.microsoft.com/office/powerpoint/2010/main" val="146760612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95</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655B755-6CDA-2B0C-D5B4-4D868FA38CEA}"/>
              </a:ext>
            </a:extLst>
          </p:cNvPr>
          <p:cNvPicPr>
            <a:picLocks noChangeAspect="1"/>
          </p:cNvPicPr>
          <p:nvPr/>
        </p:nvPicPr>
        <p:blipFill>
          <a:blip r:embed="rId3"/>
          <a:stretch>
            <a:fillRect/>
          </a:stretch>
        </p:blipFill>
        <p:spPr>
          <a:xfrm>
            <a:off x="0" y="2187465"/>
            <a:ext cx="9144000" cy="3626420"/>
          </a:xfrm>
          <a:prstGeom prst="rect">
            <a:avLst/>
          </a:prstGeom>
        </p:spPr>
      </p:pic>
    </p:spTree>
    <p:extLst>
      <p:ext uri="{BB962C8B-B14F-4D97-AF65-F5344CB8AC3E}">
        <p14:creationId xmlns:p14="http://schemas.microsoft.com/office/powerpoint/2010/main" val="356422477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96</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7EE6239-D52B-690C-EB7C-A1E09A0270E3}"/>
              </a:ext>
            </a:extLst>
          </p:cNvPr>
          <p:cNvPicPr>
            <a:picLocks noChangeAspect="1"/>
          </p:cNvPicPr>
          <p:nvPr/>
        </p:nvPicPr>
        <p:blipFill>
          <a:blip r:embed="rId3"/>
          <a:stretch>
            <a:fillRect/>
          </a:stretch>
        </p:blipFill>
        <p:spPr>
          <a:xfrm>
            <a:off x="685801" y="1622359"/>
            <a:ext cx="8305800" cy="4851175"/>
          </a:xfrm>
          <a:prstGeom prst="rect">
            <a:avLst/>
          </a:prstGeom>
        </p:spPr>
      </p:pic>
    </p:spTree>
    <p:extLst>
      <p:ext uri="{BB962C8B-B14F-4D97-AF65-F5344CB8AC3E}">
        <p14:creationId xmlns:p14="http://schemas.microsoft.com/office/powerpoint/2010/main" val="335754141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97</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149821A4-704E-193B-1016-60413220BA55}"/>
              </a:ext>
            </a:extLst>
          </p:cNvPr>
          <p:cNvPicPr>
            <a:picLocks noChangeAspect="1"/>
          </p:cNvPicPr>
          <p:nvPr/>
        </p:nvPicPr>
        <p:blipFill>
          <a:blip r:embed="rId3"/>
          <a:stretch>
            <a:fillRect/>
          </a:stretch>
        </p:blipFill>
        <p:spPr>
          <a:xfrm>
            <a:off x="0" y="1779782"/>
            <a:ext cx="9144000" cy="4580787"/>
          </a:xfrm>
          <a:prstGeom prst="rect">
            <a:avLst/>
          </a:prstGeom>
        </p:spPr>
      </p:pic>
    </p:spTree>
    <p:extLst>
      <p:ext uri="{BB962C8B-B14F-4D97-AF65-F5344CB8AC3E}">
        <p14:creationId xmlns:p14="http://schemas.microsoft.com/office/powerpoint/2010/main" val="206204255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98</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8E13B5E-48F5-A90F-33C1-B5417CFD3B9F}"/>
              </a:ext>
            </a:extLst>
          </p:cNvPr>
          <p:cNvPicPr>
            <a:picLocks noChangeAspect="1"/>
          </p:cNvPicPr>
          <p:nvPr/>
        </p:nvPicPr>
        <p:blipFill>
          <a:blip r:embed="rId3"/>
          <a:stretch>
            <a:fillRect/>
          </a:stretch>
        </p:blipFill>
        <p:spPr>
          <a:xfrm>
            <a:off x="0" y="1937015"/>
            <a:ext cx="9144000" cy="4071084"/>
          </a:xfrm>
          <a:prstGeom prst="rect">
            <a:avLst/>
          </a:prstGeom>
        </p:spPr>
      </p:pic>
    </p:spTree>
    <p:extLst>
      <p:ext uri="{BB962C8B-B14F-4D97-AF65-F5344CB8AC3E}">
        <p14:creationId xmlns:p14="http://schemas.microsoft.com/office/powerpoint/2010/main" val="89303809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2"/>
          <p:cNvSpPr txBox="1">
            <a:spLocks/>
          </p:cNvSpPr>
          <p:nvPr/>
        </p:nvSpPr>
        <p:spPr>
          <a:xfrm>
            <a:off x="1600200" y="87029"/>
            <a:ext cx="6572250" cy="990600"/>
          </a:xfrm>
          <a:prstGeom prst="rect">
            <a:avLst/>
          </a:prstGeom>
        </p:spPr>
        <p:txBody>
          <a:bodyPr tIns="91440" bIns="91440" anchor="b" anchorCtr="0">
            <a:noAutofit/>
          </a:bodyPr>
          <a:lstStyle/>
          <a:p>
            <a:r>
              <a:rPr kumimoji="1" lang="en-US" altLang="zh-TW" sz="4800" b="1" dirty="0">
                <a:solidFill>
                  <a:srgbClr val="00B0F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Heiti TC Light"/>
              </a:rPr>
              <a:t>Instruction tuning</a:t>
            </a:r>
          </a:p>
        </p:txBody>
      </p:sp>
      <p:sp>
        <p:nvSpPr>
          <p:cNvPr id="3" name="日期版面配置區 2">
            <a:extLst>
              <a:ext uri="{FF2B5EF4-FFF2-40B4-BE49-F238E27FC236}">
                <a16:creationId xmlns:a16="http://schemas.microsoft.com/office/drawing/2014/main" id="{1C536CB5-3C58-6CF1-767E-952B76F12DEE}"/>
              </a:ext>
            </a:extLst>
          </p:cNvPr>
          <p:cNvSpPr>
            <a:spLocks noGrp="1"/>
          </p:cNvSpPr>
          <p:nvPr>
            <p:ph type="dt" sz="half" idx="12"/>
          </p:nvPr>
        </p:nvSpPr>
        <p:spPr/>
        <p:txBody>
          <a:bodyPr/>
          <a:lstStyle/>
          <a:p>
            <a:fld id="{0B520B05-2240-4566-BE2A-9338980FE8EB}" type="datetime1">
              <a:rPr kumimoji="0" lang="en-US" altLang="zh-TW" sz="1200" smtClean="0">
                <a:solidFill>
                  <a:schemeClr val="tx2"/>
                </a:solidFill>
                <a:latin typeface="Arial" panose="020B0604020202020204" pitchFamily="34" charset="0"/>
                <a:cs typeface="Arial" panose="020B0604020202020204" pitchFamily="34" charset="0"/>
              </a:rPr>
              <a:t>11/23/2023</a:t>
            </a:fld>
            <a:endParaRPr kumimoji="0" lang="en-US" dirty="0">
              <a:latin typeface="Arial" panose="020B0604020202020204" pitchFamily="34" charset="0"/>
              <a:cs typeface="Arial" panose="020B0604020202020204" pitchFamily="34" charset="0"/>
            </a:endParaRPr>
          </a:p>
        </p:txBody>
      </p:sp>
      <p:sp>
        <p:nvSpPr>
          <p:cNvPr id="7" name="投影片編號版面配置區 6">
            <a:extLst>
              <a:ext uri="{FF2B5EF4-FFF2-40B4-BE49-F238E27FC236}">
                <a16:creationId xmlns:a16="http://schemas.microsoft.com/office/drawing/2014/main" id="{DA316F56-AF12-D872-611F-78AE7ACCBF93}"/>
              </a:ext>
            </a:extLst>
          </p:cNvPr>
          <p:cNvSpPr>
            <a:spLocks noGrp="1"/>
          </p:cNvSpPr>
          <p:nvPr>
            <p:ph type="sldNum" sz="quarter" idx="13"/>
          </p:nvPr>
        </p:nvSpPr>
        <p:spPr/>
        <p:txBody>
          <a:bodyPr/>
          <a:lstStyle/>
          <a:p>
            <a:pPr algn="r"/>
            <a:fld id="{F99EC173-99AE-4773-AB25-02E469A13EAE}" type="slidenum">
              <a:rPr kumimoji="0" lang="en-US" sz="1200" smtClean="0">
                <a:solidFill>
                  <a:schemeClr val="tx2"/>
                </a:solidFill>
              </a:rPr>
              <a:pPr algn="r"/>
              <a:t>99</a:t>
            </a:fld>
            <a:endParaRPr kumimoji="0" lang="en-US" dirty="0"/>
          </a:p>
        </p:txBody>
      </p:sp>
      <p:sp>
        <p:nvSpPr>
          <p:cNvPr id="2" name="文字方塊 1">
            <a:extLst>
              <a:ext uri="{FF2B5EF4-FFF2-40B4-BE49-F238E27FC236}">
                <a16:creationId xmlns:a16="http://schemas.microsoft.com/office/drawing/2014/main" id="{53C8C45B-3B79-EB1C-A051-C3A04B29D243}"/>
              </a:ext>
            </a:extLst>
          </p:cNvPr>
          <p:cNvSpPr txBox="1"/>
          <p:nvPr/>
        </p:nvSpPr>
        <p:spPr>
          <a:xfrm>
            <a:off x="533399" y="1044115"/>
            <a:ext cx="7924800" cy="584775"/>
          </a:xfrm>
          <a:prstGeom prst="rect">
            <a:avLst/>
          </a:prstGeom>
          <a:noFill/>
        </p:spPr>
        <p:txBody>
          <a:bodyPr wrap="square" rtlCol="0">
            <a:spAutoFit/>
          </a:bodyPr>
          <a:lstStyle/>
          <a:p>
            <a:pPr marL="457200" indent="-457200">
              <a:buFont typeface="Arial" panose="020B0604020202020204" pitchFamily="34" charset="0"/>
              <a:buChar char="•"/>
            </a:pPr>
            <a:r>
              <a:rPr lang="zh-TW" altLang="en-US" sz="3200" b="0" i="0" dirty="0">
                <a:effectLst/>
                <a:latin typeface="微軟正黑體" panose="020B0604030504040204" pitchFamily="34" charset="-120"/>
                <a:ea typeface="微軟正黑體" panose="020B0604030504040204" pitchFamily="34" charset="-120"/>
              </a:rPr>
              <a:t>讓模型學會指示</a:t>
            </a:r>
            <a:endParaRPr lang="en-US" altLang="zh-TW" sz="3200" b="0" i="0" dirty="0">
              <a:effectLst/>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48C3102-5758-3376-9FD1-709B1A7BC12F}"/>
              </a:ext>
            </a:extLst>
          </p:cNvPr>
          <p:cNvPicPr>
            <a:picLocks noChangeAspect="1"/>
          </p:cNvPicPr>
          <p:nvPr/>
        </p:nvPicPr>
        <p:blipFill>
          <a:blip r:embed="rId3"/>
          <a:stretch>
            <a:fillRect/>
          </a:stretch>
        </p:blipFill>
        <p:spPr>
          <a:xfrm>
            <a:off x="0" y="2362200"/>
            <a:ext cx="9144000" cy="2828384"/>
          </a:xfrm>
          <a:prstGeom prst="rect">
            <a:avLst/>
          </a:prstGeom>
        </p:spPr>
      </p:pic>
    </p:spTree>
    <p:extLst>
      <p:ext uri="{BB962C8B-B14F-4D97-AF65-F5344CB8AC3E}">
        <p14:creationId xmlns:p14="http://schemas.microsoft.com/office/powerpoint/2010/main" val="2572933178"/>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相簿">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古典相簿.potx</Template>
  <TotalTime>0</TotalTime>
  <Words>5895</Words>
  <Application>Microsoft Office PowerPoint</Application>
  <PresentationFormat>如螢幕大小 (4:3)</PresentationFormat>
  <Paragraphs>1200</Paragraphs>
  <Slides>190</Slides>
  <Notes>163</Notes>
  <HiddenSlides>0</HiddenSlides>
  <MMClips>7</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190</vt:i4>
      </vt:variant>
    </vt:vector>
  </HeadingPairs>
  <TitlesOfParts>
    <vt:vector size="199" baseType="lpstr">
      <vt:lpstr>微軟正黑體</vt:lpstr>
      <vt:lpstr>微軟正黑體</vt:lpstr>
      <vt:lpstr>新細明體</vt:lpstr>
      <vt:lpstr>Arial</vt:lpstr>
      <vt:lpstr>Calibri</vt:lpstr>
      <vt:lpstr>Century Schoolbook</vt:lpstr>
      <vt:lpstr>Lato</vt:lpstr>
      <vt:lpstr>Times New Roman</vt:lpstr>
      <vt:lpstr>古典相簿</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2023-11-23T16:01:19Z</dcterms:modified>
</cp:coreProperties>
</file>